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r:id="rId1"/>
  </p:sldMasterIdLst>
  <p:notesMasterIdLst>
    <p:notesMasterId r:id="rId17"/>
  </p:notesMasterIdLst>
  <p:sldIdLst>
    <p:sldId id="256" r:id="rId2"/>
    <p:sldId id="279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  <p:ext uri="{FD5EFAAD-0ECE-453E-9831-46B23BE46B34}">
      <p15:chartTrackingRefBased xmlns="" xmlns:a="http://schemas.openxmlformats.org/drawingml/2006/main" xmlns:r="http://schemas.openxmlformats.org/officeDocument/2006/relationships" xmlns:p="http://schemas.openxmlformats.org/presentationml/2006/main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29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body"/>
          </p:nvPr>
        </p:nvSpPr>
        <p:spPr>
          <a:xfrm>
            <a:off x="653040" y="4002120"/>
            <a:ext cx="5551560" cy="4310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252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&lt;encabezamiento&gt;</a:t>
            </a:r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dt"/>
          </p:nvPr>
        </p:nvSpPr>
        <p:spPr>
          <a:xfrm>
            <a:off x="388152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ftr"/>
          </p:nvPr>
        </p:nvSpPr>
        <p:spPr>
          <a:xfrm>
            <a:off x="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81" name="PlaceHolder 5"/>
          <p:cNvSpPr>
            <a:spLocks noGrp="1"/>
          </p:cNvSpPr>
          <p:nvPr>
            <p:ph type="sldNum"/>
          </p:nvPr>
        </p:nvSpPr>
        <p:spPr>
          <a:xfrm>
            <a:off x="388152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3F62C165-C141-465A-BE40-466677F37B2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1794274-D4AF-4F80-8A08-2195C6D2EEDC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654560"/>
            <a:ext cx="822960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61000"/>
            <a:ext cx="7347960" cy="4644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5" name="Imagen 7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6" name="Imagen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52400"/>
            <a:ext cx="4191000" cy="16642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1981200"/>
            <a:ext cx="41910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Tx/>
              <a:buNone/>
              <a:defRPr sz="2000" b="0" i="0" kern="1200">
                <a:solidFill>
                  <a:schemeClr val="accent1">
                    <a:lumMod val="50000"/>
                  </a:schemeClr>
                </a:solidFill>
                <a:effectLst/>
                <a:latin typeface="Avenir 85 Heavy"/>
                <a:ea typeface="+mn-ea"/>
                <a:cs typeface="Avenir 85 Heavy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de subtítulo del patrón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/>
          <p:cNvPicPr/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3640" cy="685404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 sz="3409">
                <a:latin typeface="Times New Roman"/>
              </a:rPr>
              <a:t>Pulse para editar el formato del texto de título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2910">
                <a:latin typeface="Times New Roman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539">
                <a:latin typeface="Times New Roman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179">
                <a:latin typeface="Times New Roman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1810">
                <a:latin typeface="Times New Roman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Séptimo nivel del esquema</a:t>
            </a:r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360" cy="47304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42" name="PlaceHolder 5"/>
          <p:cNvSpPr>
            <a:spLocks noGrp="1"/>
          </p:cNvSpPr>
          <p:nvPr>
            <p:ph type="sldNum"/>
          </p:nvPr>
        </p:nvSpPr>
        <p:spPr>
          <a:xfrm>
            <a:off x="655596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3FEB11C6-06CA-40D5-8D47-CFCE061BB8B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0.png"/><Relationship Id="rId7" Type="http://schemas.openxmlformats.org/officeDocument/2006/relationships/hyperlink" Target="https://getkahoot.com/" TargetMode="External"/><Relationship Id="rId8" Type="http://schemas.openxmlformats.org/officeDocument/2006/relationships/hyperlink" Target="https://kahoot.it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hyperlink" Target="https://www.youtube.com/watch?v=1OJvBxBjN7E" TargetMode="External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lipped_classroom" TargetMode="External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12.png"/><Relationship Id="rId8" Type="http://schemas.openxmlformats.org/officeDocument/2006/relationships/hyperlink" Target="https://www.flickr.com/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lipped_classroom" TargetMode="External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25.jpeg"/><Relationship Id="rId7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2"/>
          <p:cNvPicPr/>
          <p:nvPr/>
        </p:nvPicPr>
        <p:blipFill>
          <a:blip r:embed="rId3"/>
          <a:stretch>
            <a:fillRect/>
          </a:stretch>
        </p:blipFill>
        <p:spPr>
          <a:xfrm>
            <a:off x="720" y="72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648000" y="1584000"/>
            <a:ext cx="7913880" cy="4136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dirty="0" smtClean="0"/>
          </a:p>
          <a:p>
            <a:pPr algn="ctr"/>
            <a:r>
              <a:rPr lang="es-ES_tradnl" sz="4400" b="1" dirty="0" smtClean="0">
                <a:solidFill>
                  <a:srgbClr val="FFFFFF"/>
                </a:solidFill>
                <a:latin typeface="Gill Sans"/>
                <a:cs typeface="Gill Sans"/>
              </a:rPr>
              <a:t>Varsovia</a:t>
            </a:r>
          </a:p>
          <a:p>
            <a:pPr algn="ctr"/>
            <a:r>
              <a:rPr lang="es-ES_tradnl" b="1" dirty="0" smtClean="0">
                <a:solidFill>
                  <a:srgbClr val="FFFFFF"/>
                </a:solidFill>
                <a:latin typeface="Gill Sans"/>
                <a:cs typeface="Gill Sans"/>
              </a:rPr>
              <a:t>(del 9 al 15 de octubre de 2016)</a:t>
            </a:r>
          </a:p>
          <a:p>
            <a:pPr algn="ctr"/>
            <a:endParaRPr lang="es-ES_tradnl" b="1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 algn="ctr"/>
            <a:r>
              <a:rPr lang="es-ES_tradnl" sz="3000" b="1" i="1" dirty="0" err="1" smtClean="0">
                <a:solidFill>
                  <a:srgbClr val="FFFFFF"/>
                </a:solidFill>
                <a:latin typeface="Gill Sans"/>
                <a:cs typeface="Gill Sans"/>
              </a:rPr>
              <a:t>Teaching</a:t>
            </a:r>
            <a:r>
              <a:rPr lang="es-ES_tradnl" sz="3000" b="1" i="1" dirty="0" smtClean="0">
                <a:solidFill>
                  <a:srgbClr val="FFFFFF"/>
                </a:solidFill>
                <a:latin typeface="Gill Sans"/>
                <a:cs typeface="Gill Sans"/>
              </a:rPr>
              <a:t> 2 </a:t>
            </a:r>
            <a:r>
              <a:rPr lang="es-ES_tradnl" sz="3000" b="1" i="1" dirty="0" err="1" smtClean="0">
                <a:solidFill>
                  <a:srgbClr val="FFFFFF"/>
                </a:solidFill>
                <a:latin typeface="Gill Sans"/>
                <a:cs typeface="Gill Sans"/>
              </a:rPr>
              <a:t>Teach</a:t>
            </a:r>
            <a:r>
              <a:rPr lang="es-ES_tradnl" sz="3000" b="1" i="1" dirty="0" smtClean="0">
                <a:solidFill>
                  <a:srgbClr val="FFFFFF"/>
                </a:solidFill>
                <a:latin typeface="Gill Sans"/>
                <a:cs typeface="Gill Sans"/>
              </a:rPr>
              <a:t>: </a:t>
            </a:r>
            <a:r>
              <a:rPr lang="es-ES_tradnl" sz="3000" b="1" i="1" dirty="0" err="1" smtClean="0">
                <a:solidFill>
                  <a:srgbClr val="FFFFFF"/>
                </a:solidFill>
                <a:latin typeface="Gill Sans"/>
                <a:cs typeface="Gill Sans"/>
              </a:rPr>
              <a:t>Gamify</a:t>
            </a:r>
            <a:r>
              <a:rPr lang="es-ES_tradnl" sz="3000" b="1" i="1" dirty="0" smtClean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lang="es-ES_tradnl" sz="3000" b="1" i="1" dirty="0" err="1" smtClean="0">
                <a:solidFill>
                  <a:srgbClr val="FFFFFF"/>
                </a:solidFill>
                <a:latin typeface="Gill Sans"/>
                <a:cs typeface="Gill Sans"/>
              </a:rPr>
              <a:t>your</a:t>
            </a:r>
            <a:r>
              <a:rPr lang="es-ES_tradnl" sz="3000" b="1" i="1" dirty="0" smtClean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lang="es-ES_tradnl" sz="3000" b="1" i="1" dirty="0" err="1" smtClean="0">
                <a:solidFill>
                  <a:srgbClr val="FFFFFF"/>
                </a:solidFill>
                <a:latin typeface="Gill Sans"/>
                <a:cs typeface="Gill Sans"/>
              </a:rPr>
              <a:t>class</a:t>
            </a:r>
            <a:endParaRPr lang="es-ES_tradnl" sz="3000" b="1" i="1" dirty="0" smtClean="0">
              <a:solidFill>
                <a:srgbClr val="FFFFFF"/>
              </a:solidFill>
              <a:latin typeface="Gill Sans"/>
              <a:cs typeface="Gill Sans"/>
            </a:endParaRPr>
          </a:p>
          <a:p>
            <a:pPr algn="ctr"/>
            <a:endParaRPr sz="3000" b="1" i="1" dirty="0" smtClean="0">
              <a:latin typeface="Gill Sans"/>
              <a:cs typeface="Gill Sans"/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b="1" dirty="0">
                <a:solidFill>
                  <a:srgbClr val="FFFFFF"/>
                </a:solidFill>
                <a:latin typeface="GillSans"/>
              </a:rPr>
              <a:t>Erasmus+  KA104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b="1" dirty="0">
                <a:solidFill>
                  <a:srgbClr val="FFFFFF"/>
                </a:solidFill>
                <a:latin typeface="GillSans"/>
              </a:rPr>
              <a:t>Multiculturalidad y Diversidad en la Educación de Adultos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CEPA “Maestro Martín Cisneros”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Cáceres 2016-2017</a:t>
            </a:r>
            <a:endParaRPr dirty="0"/>
          </a:p>
        </p:txBody>
      </p:sp>
      <p:sp>
        <p:nvSpPr>
          <p:cNvPr id="84" name="CustomShape 2"/>
          <p:cNvSpPr/>
          <p:nvPr/>
        </p:nvSpPr>
        <p:spPr>
          <a:xfrm>
            <a:off x="0" y="6237360"/>
            <a:ext cx="9143280" cy="619920"/>
          </a:xfrm>
          <a:prstGeom prst="rect">
            <a:avLst/>
          </a:prstGeom>
          <a:solidFill>
            <a:srgbClr val="FFFFFF"/>
          </a:solidFill>
          <a:ln w="6480">
            <a:noFill/>
          </a:ln>
        </p:spPr>
      </p:sp>
      <p:pic>
        <p:nvPicPr>
          <p:cNvPr id="85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4295520" y="6264720"/>
            <a:ext cx="552600" cy="619920"/>
          </a:xfrm>
          <a:prstGeom prst="rect">
            <a:avLst/>
          </a:prstGeom>
          <a:ln>
            <a:noFill/>
          </a:ln>
        </p:spPr>
      </p:pic>
      <p:pic>
        <p:nvPicPr>
          <p:cNvPr id="86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208600" y="6337440"/>
            <a:ext cx="1585800" cy="450000"/>
          </a:xfrm>
          <a:prstGeom prst="rect">
            <a:avLst/>
          </a:prstGeom>
          <a:ln>
            <a:noFill/>
          </a:ln>
        </p:spPr>
      </p:pic>
      <p:pic>
        <p:nvPicPr>
          <p:cNvPr id="87" name="Imagen 12"/>
          <p:cNvPicPr/>
          <p:nvPr/>
        </p:nvPicPr>
        <p:blipFill>
          <a:blip r:embed="rId6"/>
          <a:stretch>
            <a:fillRect/>
          </a:stretch>
        </p:blipFill>
        <p:spPr>
          <a:xfrm>
            <a:off x="5844240" y="6244560"/>
            <a:ext cx="616320" cy="612720"/>
          </a:xfrm>
          <a:prstGeom prst="rect">
            <a:avLst/>
          </a:prstGeom>
          <a:ln>
            <a:noFill/>
          </a:ln>
        </p:spPr>
      </p:pic>
      <p:pic>
        <p:nvPicPr>
          <p:cNvPr id="88" name="Imagen 9"/>
          <p:cNvPicPr/>
          <p:nvPr/>
        </p:nvPicPr>
        <p:blipFill>
          <a:blip r:embed="rId7"/>
          <a:stretch>
            <a:fillRect/>
          </a:stretch>
        </p:blipFill>
        <p:spPr>
          <a:xfrm>
            <a:off x="3962520" y="762120"/>
            <a:ext cx="1218600" cy="1218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67858" y="2420762"/>
            <a:ext cx="4554017" cy="3621225"/>
          </a:xfrm>
        </p:spPr>
        <p:txBody>
          <a:bodyPr>
            <a:normAutofit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Este curso fue impartido por "Speak Europe".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Allí estuvimos María Jesús Puerto y José María Calvarro.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Pasamos a contaros algunas cosas de las que allí aprendimos.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0" name="Shape 65" descr="millenium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205" y="1420661"/>
            <a:ext cx="3040946" cy="4561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82998" y="1855256"/>
            <a:ext cx="4048014" cy="3621225"/>
          </a:xfrm>
        </p:spPr>
        <p:txBody>
          <a:bodyPr>
            <a:normAutofit lnSpcReduction="10000"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Disfruta de un juego educativo con Kahoot! - todo lo que se necesita es conocer el PIN del juego.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Kahoot! llena la clase de diversión - juega, aprende y desata tus superpoderes!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Kahoot! es un juego gratuito. La mejor manera de jugar en grupos es Kahoot!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Las preguntas aparecen en una pantalla compartida y cada cual responde desde su dispositivo.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1" name="Shape 72" descr="kahhoot01.png"/>
          <p:cNvPicPr preferRelativeResize="0"/>
          <p:nvPr/>
        </p:nvPicPr>
        <p:blipFill rotWithShape="1">
          <a:blip r:embed="rId6">
            <a:alphaModFix/>
          </a:blip>
          <a:srcRect r="-14377"/>
          <a:stretch/>
        </p:blipFill>
        <p:spPr>
          <a:xfrm>
            <a:off x="416707" y="1929425"/>
            <a:ext cx="4443050" cy="149822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ubtítulo 2"/>
          <p:cNvSpPr txBox="1">
            <a:spLocks/>
          </p:cNvSpPr>
          <p:nvPr/>
        </p:nvSpPr>
        <p:spPr>
          <a:xfrm>
            <a:off x="440126" y="3591458"/>
            <a:ext cx="3855929" cy="17362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lvl="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Design the game in:</a:t>
            </a:r>
            <a:b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7"/>
              </a:rPr>
              <a:t>https://getkahoot.com/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Access to it in:</a:t>
            </a:r>
            <a:b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</a:b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https://kahoot.it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82998" y="1855256"/>
            <a:ext cx="4048014" cy="3621225"/>
          </a:xfrm>
        </p:spPr>
        <p:txBody>
          <a:bodyPr>
            <a:normAutofit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ABANDONO (ESCOLAR):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Nos dieron unas instrucciones muy apresuradas e imprecisas sobre cómo hacer una rana en papel, lo que motivó que abandonásemos el procedimiento.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Nos hizo sentirnos de la misma manera en la que se puede sentir un alumno frente al fracaso.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4" name="Imagen 13">
            <a:hlinkClick r:id="rId6"/>
            <a:hlinkHover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" y="2511892"/>
            <a:ext cx="3459480" cy="1973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50123" y="1349278"/>
            <a:ext cx="6647476" cy="1230224"/>
          </a:xfrm>
        </p:spPr>
        <p:txBody>
          <a:bodyPr>
            <a:normAutofit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Flipped classroom (Aula Invertida): “es un modelo pedagógico que plantea la necesidad de transferir parte del proceso de enseñanza y aprendizaje fuera del aula...”  </a:t>
            </a:r>
            <a:r>
              <a:rPr lang="es-ES" sz="1800" dirty="0" smtClean="0">
                <a:latin typeface="GillSans" panose="020B0602020204020204" pitchFamily="34" charset="0"/>
                <a:hlinkClick r:id="rId3"/>
              </a:rPr>
              <a:t>Wikipedia</a:t>
            </a:r>
            <a:endParaRPr lang="es-ES" sz="18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1" name="Shape 90" descr="flipped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5266" y="2955940"/>
            <a:ext cx="7001478" cy="2422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Shape 94"/>
          <p:cNvSpPr txBox="1"/>
          <p:nvPr/>
        </p:nvSpPr>
        <p:spPr>
          <a:xfrm>
            <a:off x="6670797" y="5469395"/>
            <a:ext cx="1462800" cy="40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r>
              <a:rPr lang="es" sz="1400" dirty="0">
                <a:latin typeface="Gill Sans MT"/>
                <a:cs typeface="Gill Sans MT"/>
              </a:rPr>
              <a:t>Foto de:</a:t>
            </a:r>
            <a:r>
              <a:rPr lang="es" sz="1400" u="sng" dirty="0">
                <a:solidFill>
                  <a:schemeClr val="hlink"/>
                </a:solidFill>
                <a:latin typeface="Gill Sans MT"/>
                <a:cs typeface="Gill Sans MT"/>
                <a:hlinkClick r:id="rId8"/>
              </a:rPr>
              <a:t> flickr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9921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39279" y="2058934"/>
            <a:ext cx="6060401" cy="3346185"/>
          </a:xfrm>
        </p:spPr>
        <p:txBody>
          <a:bodyPr>
            <a:normAutofit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Nos clasificaron las herramientas informáticas en 4 categorías: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1800" dirty="0" smtClean="0">
                <a:latin typeface="GillSans" panose="020B0602020204020204" pitchFamily="34" charset="0"/>
              </a:rPr>
              <a:t>Video creation (Creación de vídeo).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1800" dirty="0" smtClean="0">
                <a:latin typeface="GillSans" panose="020B0602020204020204" pitchFamily="34" charset="0"/>
              </a:rPr>
              <a:t>Video hosting (Espacios para alojamiento de vídeo).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1800" dirty="0" smtClean="0">
                <a:latin typeface="GillSans" panose="020B0602020204020204" pitchFamily="34" charset="0"/>
              </a:rPr>
              <a:t>Video interaction (Herramientas para adaptar a nuestras necesidades vídeos existentes).</a:t>
            </a:r>
          </a:p>
          <a:p>
            <a:pPr marL="342900" indent="-3429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s-ES" sz="1800" dirty="0" smtClean="0">
                <a:latin typeface="GillSans" panose="020B0602020204020204" pitchFamily="34" charset="0"/>
              </a:rPr>
              <a:t>Learning management (Gestión de aprendizaje).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4556" y="1349278"/>
            <a:ext cx="5258451" cy="525821"/>
          </a:xfrm>
        </p:spPr>
        <p:txBody>
          <a:bodyPr>
            <a:normAutofit/>
          </a:bodyPr>
          <a:lstStyle/>
          <a:p>
            <a:pPr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Algunas herramientas utilizadas (1 de 2)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0" name="Shape 111"/>
          <p:cNvSpPr/>
          <p:nvPr/>
        </p:nvSpPr>
        <p:spPr>
          <a:xfrm>
            <a:off x="545207" y="2630322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2"/>
          <p:cNvSpPr/>
          <p:nvPr/>
        </p:nvSpPr>
        <p:spPr>
          <a:xfrm rot="21599982">
            <a:off x="1509243" y="2738974"/>
            <a:ext cx="2513730" cy="34569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Screen-cast</a:t>
            </a:r>
          </a:p>
        </p:txBody>
      </p:sp>
      <p:pic>
        <p:nvPicPr>
          <p:cNvPr id="12" name="Shape 113" descr="screencast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206" y="2639672"/>
            <a:ext cx="815632" cy="9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114"/>
          <p:cNvSpPr txBox="1"/>
          <p:nvPr/>
        </p:nvSpPr>
        <p:spPr>
          <a:xfrm>
            <a:off x="1811107" y="3106772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"/>
              <a:t>Video Creation</a:t>
            </a:r>
          </a:p>
        </p:txBody>
      </p:sp>
      <p:sp>
        <p:nvSpPr>
          <p:cNvPr id="14" name="Shape 115"/>
          <p:cNvSpPr/>
          <p:nvPr/>
        </p:nvSpPr>
        <p:spPr>
          <a:xfrm>
            <a:off x="545207" y="3782722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Shape 116"/>
          <p:cNvSpPr/>
          <p:nvPr/>
        </p:nvSpPr>
        <p:spPr>
          <a:xfrm rot="21599982">
            <a:off x="1918606" y="3907613"/>
            <a:ext cx="1909921" cy="34009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YouTube</a:t>
            </a:r>
          </a:p>
        </p:txBody>
      </p:sp>
      <p:sp>
        <p:nvSpPr>
          <p:cNvPr id="16" name="Shape 117"/>
          <p:cNvSpPr txBox="1"/>
          <p:nvPr/>
        </p:nvSpPr>
        <p:spPr>
          <a:xfrm>
            <a:off x="1811107" y="4239797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Video Hosting</a:t>
            </a:r>
          </a:p>
        </p:txBody>
      </p:sp>
      <p:sp>
        <p:nvSpPr>
          <p:cNvPr id="17" name="Shape 118"/>
          <p:cNvSpPr/>
          <p:nvPr/>
        </p:nvSpPr>
        <p:spPr>
          <a:xfrm>
            <a:off x="5023082" y="2639672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" name="Shape 119"/>
          <p:cNvSpPr/>
          <p:nvPr/>
        </p:nvSpPr>
        <p:spPr>
          <a:xfrm rot="21599982">
            <a:off x="5850006" y="2760923"/>
            <a:ext cx="2731653" cy="4381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Google Drive</a:t>
            </a:r>
          </a:p>
        </p:txBody>
      </p:sp>
      <p:sp>
        <p:nvSpPr>
          <p:cNvPr id="19" name="Shape 120"/>
          <p:cNvSpPr txBox="1"/>
          <p:nvPr/>
        </p:nvSpPr>
        <p:spPr>
          <a:xfrm>
            <a:off x="6369219" y="3122622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Video Hosting</a:t>
            </a:r>
          </a:p>
        </p:txBody>
      </p:sp>
      <p:sp>
        <p:nvSpPr>
          <p:cNvPr id="20" name="Shape 121"/>
          <p:cNvSpPr/>
          <p:nvPr/>
        </p:nvSpPr>
        <p:spPr>
          <a:xfrm>
            <a:off x="5023082" y="3785447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122"/>
          <p:cNvSpPr/>
          <p:nvPr/>
        </p:nvSpPr>
        <p:spPr>
          <a:xfrm rot="21599982">
            <a:off x="6153393" y="3894400"/>
            <a:ext cx="1952744" cy="34009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EdPuzzle</a:t>
            </a:r>
          </a:p>
        </p:txBody>
      </p:sp>
      <p:sp>
        <p:nvSpPr>
          <p:cNvPr id="22" name="Shape 123"/>
          <p:cNvSpPr txBox="1"/>
          <p:nvPr/>
        </p:nvSpPr>
        <p:spPr>
          <a:xfrm>
            <a:off x="6168857" y="4263835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Video Interaction</a:t>
            </a:r>
          </a:p>
        </p:txBody>
      </p:sp>
      <p:pic>
        <p:nvPicPr>
          <p:cNvPr id="23" name="Shape 124" descr="youtub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206" y="3926256"/>
            <a:ext cx="985299" cy="62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Shape 125" descr="driv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33803" y="2813859"/>
            <a:ext cx="713744" cy="6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Shape 126" descr="edpuzzl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33806" y="3801435"/>
            <a:ext cx="905274" cy="899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4556" y="1349278"/>
            <a:ext cx="5258451" cy="525821"/>
          </a:xfrm>
        </p:spPr>
        <p:txBody>
          <a:bodyPr>
            <a:normAutofit/>
          </a:bodyPr>
          <a:lstStyle/>
          <a:p>
            <a:pPr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Algunas herramientas utilizadas (2 de 2)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26" name="Shape 135"/>
          <p:cNvSpPr/>
          <p:nvPr/>
        </p:nvSpPr>
        <p:spPr>
          <a:xfrm>
            <a:off x="530966" y="2650164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136"/>
          <p:cNvSpPr/>
          <p:nvPr/>
        </p:nvSpPr>
        <p:spPr>
          <a:xfrm rot="21599982">
            <a:off x="1495002" y="2758817"/>
            <a:ext cx="1993664" cy="34616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One Note</a:t>
            </a:r>
          </a:p>
        </p:txBody>
      </p:sp>
      <p:sp>
        <p:nvSpPr>
          <p:cNvPr id="28" name="Shape 137"/>
          <p:cNvSpPr txBox="1"/>
          <p:nvPr/>
        </p:nvSpPr>
        <p:spPr>
          <a:xfrm>
            <a:off x="1796866" y="3126614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Video Interaction</a:t>
            </a:r>
          </a:p>
        </p:txBody>
      </p:sp>
      <p:sp>
        <p:nvSpPr>
          <p:cNvPr id="29" name="Shape 138"/>
          <p:cNvSpPr/>
          <p:nvPr/>
        </p:nvSpPr>
        <p:spPr>
          <a:xfrm>
            <a:off x="530966" y="3802564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" name="Shape 139"/>
          <p:cNvSpPr/>
          <p:nvPr/>
        </p:nvSpPr>
        <p:spPr>
          <a:xfrm rot="21599982">
            <a:off x="1796865" y="3930480"/>
            <a:ext cx="1864243" cy="33448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Thinklink</a:t>
            </a:r>
          </a:p>
        </p:txBody>
      </p:sp>
      <p:sp>
        <p:nvSpPr>
          <p:cNvPr id="31" name="Shape 140"/>
          <p:cNvSpPr txBox="1"/>
          <p:nvPr/>
        </p:nvSpPr>
        <p:spPr>
          <a:xfrm>
            <a:off x="1796866" y="4259639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Video Interaction</a:t>
            </a:r>
          </a:p>
        </p:txBody>
      </p:sp>
      <p:sp>
        <p:nvSpPr>
          <p:cNvPr id="32" name="Shape 141"/>
          <p:cNvSpPr/>
          <p:nvPr/>
        </p:nvSpPr>
        <p:spPr>
          <a:xfrm>
            <a:off x="5008841" y="2659514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142"/>
          <p:cNvSpPr/>
          <p:nvPr/>
        </p:nvSpPr>
        <p:spPr>
          <a:xfrm rot="21599982">
            <a:off x="5835765" y="2780765"/>
            <a:ext cx="2720710" cy="43819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Google Form</a:t>
            </a:r>
          </a:p>
        </p:txBody>
      </p:sp>
      <p:sp>
        <p:nvSpPr>
          <p:cNvPr id="34" name="Shape 143"/>
          <p:cNvSpPr txBox="1"/>
          <p:nvPr/>
        </p:nvSpPr>
        <p:spPr>
          <a:xfrm>
            <a:off x="6354978" y="3142464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Interaction tool</a:t>
            </a:r>
          </a:p>
        </p:txBody>
      </p:sp>
      <p:sp>
        <p:nvSpPr>
          <p:cNvPr id="35" name="Shape 144"/>
          <p:cNvSpPr/>
          <p:nvPr/>
        </p:nvSpPr>
        <p:spPr>
          <a:xfrm>
            <a:off x="5008841" y="3805289"/>
            <a:ext cx="3602400" cy="985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145"/>
          <p:cNvSpPr/>
          <p:nvPr/>
        </p:nvSpPr>
        <p:spPr>
          <a:xfrm rot="21599982">
            <a:off x="5981827" y="3921853"/>
            <a:ext cx="2574634" cy="34569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EduCreation</a:t>
            </a:r>
          </a:p>
        </p:txBody>
      </p:sp>
      <p:sp>
        <p:nvSpPr>
          <p:cNvPr id="37" name="Shape 146"/>
          <p:cNvSpPr txBox="1"/>
          <p:nvPr/>
        </p:nvSpPr>
        <p:spPr>
          <a:xfrm>
            <a:off x="6154616" y="4283677"/>
            <a:ext cx="21249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Interaction tool</a:t>
            </a:r>
          </a:p>
        </p:txBody>
      </p:sp>
      <p:pic>
        <p:nvPicPr>
          <p:cNvPr id="38" name="Shape 147" descr="no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790" y="2715652"/>
            <a:ext cx="765330" cy="8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Shape 148" descr="form.png"/>
          <p:cNvPicPr preferRelativeResize="0"/>
          <p:nvPr/>
        </p:nvPicPr>
        <p:blipFill rotWithShape="1">
          <a:blip r:embed="rId7">
            <a:alphaModFix/>
          </a:blip>
          <a:srcRect t="21135"/>
          <a:stretch/>
        </p:blipFill>
        <p:spPr>
          <a:xfrm>
            <a:off x="5004491" y="2715652"/>
            <a:ext cx="743875" cy="86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Shape 149" descr="Captura de pantalla de 2017-05-11 10-20-29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6511" y="3889102"/>
            <a:ext cx="743879" cy="81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Shape 150" descr="educreation.png"/>
          <p:cNvPicPr preferRelativeResize="0"/>
          <p:nvPr/>
        </p:nvPicPr>
        <p:blipFill rotWithShape="1">
          <a:blip r:embed="rId9">
            <a:alphaModFix/>
          </a:blip>
          <a:srcRect t="10762"/>
          <a:stretch/>
        </p:blipFill>
        <p:spPr>
          <a:xfrm>
            <a:off x="5004491" y="3821272"/>
            <a:ext cx="743874" cy="899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44365" y="1875098"/>
            <a:ext cx="5486647" cy="3621225"/>
          </a:xfrm>
        </p:spPr>
        <p:txBody>
          <a:bodyPr>
            <a:normAutofit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“La Metodología Montessori comenzó en Italia y es tanto un método como una filosofía de la educación.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Fue desarrollada por la Doctora María Montessori, a partir de sus experiencias con niños en riesgo social.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Basó sus ideas en el respeto hacia los niños y en su impresionante capacidad de aprender. Los consideraba como la esperanza de la humanidad, por lo que dándoles la oportunidad de utilizar la libertad a partir de los primeros años de desarrollo”.  </a:t>
            </a:r>
            <a:r>
              <a:rPr lang="es-ES" sz="1800" dirty="0" smtClean="0">
                <a:latin typeface="GillSans" panose="020B0602020204020204" pitchFamily="34" charset="0"/>
                <a:hlinkClick r:id="rId3"/>
              </a:rPr>
              <a:t>Wikipedia</a:t>
            </a:r>
            <a:endParaRPr lang="es-ES" sz="18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3" name="Shape 159" descr="montessori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0126" y="2040113"/>
            <a:ext cx="2605868" cy="1768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Subtítulo 2"/>
          <p:cNvSpPr txBox="1">
            <a:spLocks/>
          </p:cNvSpPr>
          <p:nvPr/>
        </p:nvSpPr>
        <p:spPr>
          <a:xfrm>
            <a:off x="1140985" y="1349278"/>
            <a:ext cx="6895515" cy="525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JOB SHADOWING:  Visita y participación en una escuela tradicional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4556" y="1349278"/>
            <a:ext cx="5258451" cy="525821"/>
          </a:xfrm>
        </p:spPr>
        <p:txBody>
          <a:bodyPr>
            <a:normAutofit/>
          </a:bodyPr>
          <a:lstStyle/>
          <a:p>
            <a:pPr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Diferencia entre mapas y territorios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42" name="Shape 169"/>
          <p:cNvSpPr/>
          <p:nvPr/>
        </p:nvSpPr>
        <p:spPr>
          <a:xfrm>
            <a:off x="346775" y="2780516"/>
            <a:ext cx="8520600" cy="1124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" name="Shape 170"/>
          <p:cNvSpPr/>
          <p:nvPr/>
        </p:nvSpPr>
        <p:spPr>
          <a:xfrm rot="21599982">
            <a:off x="2665761" y="2824381"/>
            <a:ext cx="1874711" cy="34009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Territorio</a:t>
            </a:r>
          </a:p>
        </p:txBody>
      </p:sp>
      <p:sp>
        <p:nvSpPr>
          <p:cNvPr id="44" name="Shape 171"/>
          <p:cNvSpPr txBox="1"/>
          <p:nvPr/>
        </p:nvSpPr>
        <p:spPr>
          <a:xfrm>
            <a:off x="2665750" y="3256966"/>
            <a:ext cx="59697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Es lo real.</a:t>
            </a:r>
          </a:p>
        </p:txBody>
      </p:sp>
      <p:sp>
        <p:nvSpPr>
          <p:cNvPr id="45" name="Shape 172"/>
          <p:cNvSpPr/>
          <p:nvPr/>
        </p:nvSpPr>
        <p:spPr>
          <a:xfrm>
            <a:off x="346775" y="4110141"/>
            <a:ext cx="8520600" cy="1040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" name="Shape 173"/>
          <p:cNvSpPr/>
          <p:nvPr/>
        </p:nvSpPr>
        <p:spPr>
          <a:xfrm rot="21599982">
            <a:off x="2665749" y="4202396"/>
            <a:ext cx="1134818" cy="4274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lt2"/>
                </a:solidFill>
                <a:latin typeface="Arial"/>
              </a:rPr>
              <a:t>Mapa</a:t>
            </a:r>
          </a:p>
        </p:txBody>
      </p:sp>
      <p:sp>
        <p:nvSpPr>
          <p:cNvPr id="47" name="Shape 174"/>
          <p:cNvSpPr txBox="1"/>
          <p:nvPr/>
        </p:nvSpPr>
        <p:spPr>
          <a:xfrm>
            <a:off x="2715700" y="4531316"/>
            <a:ext cx="5869800" cy="34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"/>
              <a:t>Es la forma en la que se describe el territorio.</a:t>
            </a:r>
          </a:p>
        </p:txBody>
      </p:sp>
      <p:pic>
        <p:nvPicPr>
          <p:cNvPr id="48" name="Shape 175" descr="mpa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6775" y="4144853"/>
            <a:ext cx="2075229" cy="1040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Shape 176" descr="territorio.png"/>
          <p:cNvPicPr preferRelativeResize="0"/>
          <p:nvPr/>
        </p:nvPicPr>
        <p:blipFill rotWithShape="1">
          <a:blip r:embed="rId7">
            <a:alphaModFix/>
          </a:blip>
          <a:srcRect t="8265"/>
          <a:stretch/>
        </p:blipFill>
        <p:spPr>
          <a:xfrm>
            <a:off x="855212" y="2841378"/>
            <a:ext cx="1058349" cy="104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82998" y="2262023"/>
            <a:ext cx="4048014" cy="3621225"/>
          </a:xfrm>
        </p:spPr>
        <p:txBody>
          <a:bodyPr>
            <a:normAutofit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Era una escuela de infantil y era lo que aquí en España entendemos como una escuela concertada. 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Interactuamos en una clase y les hicimos partícipes de dos presentaciones: 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s-ES" sz="1800" dirty="0" smtClean="0">
                <a:latin typeface="GillSans" panose="020B0602020204020204" pitchFamily="34" charset="0"/>
              </a:rPr>
              <a:t>Clase de español para niños.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s-ES" sz="1800" dirty="0" smtClean="0">
                <a:latin typeface="GillSans" panose="020B0602020204020204" pitchFamily="34" charset="0"/>
              </a:rPr>
              <a:t>Cosas típicas de España.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1140985" y="1349278"/>
            <a:ext cx="6895515" cy="525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JOB SHADOWING:  Visita y participación en una escuela tradicional</a:t>
            </a:r>
          </a:p>
        </p:txBody>
      </p:sp>
      <p:pic>
        <p:nvPicPr>
          <p:cNvPr id="14" name="Shape 185" descr="nasz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7890" y="2429868"/>
            <a:ext cx="3306065" cy="1236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44635" y="2311623"/>
            <a:ext cx="5258451" cy="3154928"/>
          </a:xfrm>
        </p:spPr>
        <p:txBody>
          <a:bodyPr>
            <a:normAutofit/>
          </a:bodyPr>
          <a:lstStyle/>
          <a:p>
            <a:pPr marL="990000" indent="-9900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b="1" dirty="0" smtClean="0">
                <a:solidFill>
                  <a:schemeClr val="accent2">
                    <a:lumMod val="75000"/>
                  </a:schemeClr>
                </a:solidFill>
                <a:latin typeface="GillSans" panose="020B0602020204020204" pitchFamily="34" charset="0"/>
              </a:rPr>
              <a:t>G</a:t>
            </a:r>
            <a:r>
              <a:rPr lang="es-ES" sz="1800" dirty="0" smtClean="0">
                <a:latin typeface="GillSans" panose="020B0602020204020204" pitchFamily="34" charset="0"/>
              </a:rPr>
              <a:t> - Goal = Definir la meta a alcanzar</a:t>
            </a:r>
          </a:p>
          <a:p>
            <a:pPr marL="990000" indent="-9900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b="1" dirty="0" smtClean="0">
                <a:solidFill>
                  <a:schemeClr val="accent2">
                    <a:lumMod val="75000"/>
                  </a:schemeClr>
                </a:solidFill>
                <a:latin typeface="GillSans" panose="020B0602020204020204" pitchFamily="34" charset="0"/>
              </a:rPr>
              <a:t>R</a:t>
            </a:r>
            <a:r>
              <a:rPr lang="es-ES" sz="1800" dirty="0" smtClean="0">
                <a:latin typeface="GillSans" panose="020B0602020204020204" pitchFamily="34" charset="0"/>
              </a:rPr>
              <a:t> - Reality = Ver desde dónde partimos y lo que nos separa de dónde queremos llegar</a:t>
            </a:r>
          </a:p>
          <a:p>
            <a:pPr marL="990000" indent="-9900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b="1" dirty="0" smtClean="0">
                <a:solidFill>
                  <a:srgbClr val="953735"/>
                </a:solidFill>
                <a:latin typeface="GillSans" panose="020B0602020204020204" pitchFamily="34" charset="0"/>
              </a:rPr>
              <a:t>O</a:t>
            </a:r>
            <a:r>
              <a:rPr lang="es-ES" sz="1800" dirty="0" smtClean="0">
                <a:latin typeface="GillSans" panose="020B0602020204020204" pitchFamily="34" charset="0"/>
              </a:rPr>
              <a:t> - Options =  Posibilidades que se me plantean para superar las limitaciones</a:t>
            </a:r>
          </a:p>
          <a:p>
            <a:pPr marL="990000" indent="-99000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b="1" dirty="0" smtClean="0">
                <a:solidFill>
                  <a:srgbClr val="953735"/>
                </a:solidFill>
                <a:latin typeface="GillSans" panose="020B0602020204020204" pitchFamily="34" charset="0"/>
              </a:rPr>
              <a:t>W</a:t>
            </a:r>
            <a:r>
              <a:rPr lang="es-ES" sz="1800" dirty="0" smtClean="0">
                <a:latin typeface="GillSans" panose="020B0602020204020204" pitchFamily="34" charset="0"/>
              </a:rPr>
              <a:t> - Will = Voluntad y compromiso que defina el plan de acción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1140985" y="1349278"/>
            <a:ext cx="6895515" cy="525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Modelos de Coaching: GROW MODEL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2" name="Shape 205" descr="Warsaw_Uprising_by_Chrzanowski_-_Henio_Roma_-_1482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072" y="2492755"/>
            <a:ext cx="4118041" cy="2657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06" descr="20161015_102819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96388" y="2558355"/>
            <a:ext cx="4243185" cy="238679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207"/>
          <p:cNvSpPr/>
          <p:nvPr/>
        </p:nvSpPr>
        <p:spPr>
          <a:xfrm>
            <a:off x="2290976" y="1968549"/>
            <a:ext cx="4586045" cy="6414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Arial"/>
              </a:rPr>
              <a:t>NO</a:t>
            </a:r>
            <a:r>
              <a:rPr b="0" i="0" dirty="0" smtClean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Arial"/>
              </a:rPr>
              <a:t> </a:t>
            </a:r>
            <a:r>
              <a:rPr lang="es-ES_tradnl" b="0" i="0" dirty="0" smtClean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Arial"/>
              </a:rPr>
              <a:t>   </a:t>
            </a:r>
            <a:r>
              <a:rPr b="0" i="0" dirty="0" smtClean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Arial"/>
              </a:rPr>
              <a:t>    </a:t>
            </a:r>
            <a: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F0000"/>
                </a:solidFill>
                <a:latin typeface="Arial"/>
              </a:rPr>
              <a:t>SÍ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82998" y="2262023"/>
            <a:ext cx="4048014" cy="3621225"/>
          </a:xfrm>
        </p:spPr>
        <p:txBody>
          <a:bodyPr>
            <a:normAutofit/>
          </a:bodyPr>
          <a:lstStyle/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NASZA GYMNASIUM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Era una escuela de secundaria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800" dirty="0" smtClean="0">
                <a:latin typeface="GillSans" panose="020B0602020204020204" pitchFamily="34" charset="0"/>
              </a:rPr>
              <a:t>Explicaciones y presentación de nuestro país.</a:t>
            </a:r>
          </a:p>
          <a:p>
            <a:pPr indent="-28575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s-ES" sz="18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3" name="Subtítulo 2"/>
          <p:cNvSpPr txBox="1">
            <a:spLocks/>
          </p:cNvSpPr>
          <p:nvPr/>
        </p:nvSpPr>
        <p:spPr>
          <a:xfrm>
            <a:off x="1140985" y="1349278"/>
            <a:ext cx="6895515" cy="525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JOB SHADOWING:  Visita y participación en una escuela tradicional</a:t>
            </a:r>
          </a:p>
        </p:txBody>
      </p:sp>
      <p:pic>
        <p:nvPicPr>
          <p:cNvPr id="12" name="Shape 218" descr="nazc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0304" y="2404667"/>
            <a:ext cx="2656721" cy="22224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Shape 216" descr="nasza0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86907" y="4065184"/>
            <a:ext cx="1319050" cy="1236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Teaching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2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Teach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: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Gamify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your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</a:t>
            </a:r>
            <a:r>
              <a:rPr lang="es-ES_tradnl" sz="3600" b="1" dirty="0" err="1" smtClean="0">
                <a:latin typeface="GillSans" panose="020B0602020204020204" pitchFamily="34" charset="0"/>
                <a:cs typeface="Avenir LT 65 Medium"/>
              </a:rPr>
              <a:t>class</a:t>
            </a:r>
            <a:endParaRPr lang="es-ES_tradnl" sz="3600" b="1" dirty="0" smtClean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1081456" y="2668792"/>
            <a:ext cx="6984810" cy="1944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4000" b="1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Gracias por vuestra atención</a:t>
            </a:r>
          </a:p>
        </p:txBody>
      </p:sp>
      <p:sp>
        <p:nvSpPr>
          <p:cNvPr id="11" name="Subtítulo 2"/>
          <p:cNvSpPr>
            <a:spLocks noGrp="1"/>
          </p:cNvSpPr>
          <p:nvPr>
            <p:ph type="subTitle" idx="1"/>
          </p:nvPr>
        </p:nvSpPr>
        <p:spPr>
          <a:xfrm>
            <a:off x="446473" y="5188768"/>
            <a:ext cx="8264698" cy="932588"/>
          </a:xfrm>
        </p:spPr>
        <p:txBody>
          <a:bodyPr>
            <a:noAutofit/>
          </a:bodyPr>
          <a:lstStyle/>
          <a:p>
            <a:pPr lvl="0" indent="-285750" algn="l">
              <a:lnSpc>
                <a:spcPts val="1760"/>
              </a:lnSpc>
              <a:spcBef>
                <a:spcPts val="18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El presente proyecto ha sido financiado con el apoyo de la Comisión Europea.</a:t>
            </a:r>
            <a:br>
              <a:rPr lang="es-ES" sz="1600" dirty="0" smtClean="0">
                <a:latin typeface="GillSans" panose="020B0602020204020204" pitchFamily="34" charset="0"/>
              </a:rPr>
            </a:br>
            <a:r>
              <a:rPr lang="es-ES" sz="1600" dirty="0" smtClean="0">
                <a:latin typeface="GillSans" panose="020B0602020204020204" pitchFamily="34" charset="0"/>
              </a:rPr>
              <a:t>Esta publicación (comunicación) es responsabilidad exclusiva de su autor. La Comisión no es responsable del uso que pueda hacerse de la información aquí difundida.	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3314</TotalTime>
  <Words>851</Words>
  <Application>Microsoft Office PowerPoint</Application>
  <PresentationFormat>Presentación en pantalla (4:3)</PresentationFormat>
  <Paragraphs>117</Paragraphs>
  <Slides>15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Office Theme</vt:lpstr>
      <vt:lpstr>Diapositiva 1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  <vt:lpstr>Teaching 2 Teach: Gamify your class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Jose Antonio Sanchez Garcia</cp:lastModifiedBy>
  <cp:revision>274</cp:revision>
  <dcterms:created xsi:type="dcterms:W3CDTF">2017-06-22T18:21:56Z</dcterms:created>
  <dcterms:modified xsi:type="dcterms:W3CDTF">2017-06-22T18:22:47Z</dcterms:modified>
</cp:coreProperties>
</file>