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13.xml" ContentType="application/vnd.openxmlformats-officedocument.presentationml.slideLayout+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ldMasterIdLst>
    <p:sldMasterId r:id="rId1"/>
  </p:sldMasterIdLst>
  <p:notesMasterIdLst>
    <p:notesMasterId r:id="rId17"/>
  </p:notesMasterIdLst>
  <p:sldIdLst>
    <p:sldId id="256" r:id="rId2"/>
    <p:sldId id="279" r:id="rId3"/>
    <p:sldId id="313" r:id="rId4"/>
    <p:sldId id="314" r:id="rId5"/>
    <p:sldId id="315" r:id="rId6"/>
    <p:sldId id="316" r:id="rId7"/>
    <p:sldId id="317" r:id="rId8"/>
    <p:sldId id="318" r:id="rId9"/>
    <p:sldId id="319" r:id="rId10"/>
    <p:sldId id="320" r:id="rId11"/>
    <p:sldId id="321" r:id="rId12"/>
    <p:sldId id="322" r:id="rId13"/>
    <p:sldId id="323" r:id="rId14"/>
    <p:sldId id="324" r:id="rId15"/>
    <p:sldId id="325" r:id="rId1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 uri="{FD5EFAAD-0ECE-453E-9831-46B23BE46B34}">
      <p15:chartTrackingRefBased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horzBarState="maximized">
    <p:restoredLeft sz="15987" autoAdjust="0"/>
    <p:restoredTop sz="94660"/>
  </p:normalViewPr>
  <p:slideViewPr>
    <p:cSldViewPr snapToGrid="0">
      <p:cViewPr varScale="1">
        <p:scale>
          <a:sx n="128" d="100"/>
          <a:sy n="128" d="100"/>
        </p:scale>
        <p:origin x="-296" y="-10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77" name="PlaceHolder 1"/>
          <p:cNvSpPr>
            <a:spLocks noGrp="1"/>
          </p:cNvSpPr>
          <p:nvPr>
            <p:ph type="body"/>
          </p:nvPr>
        </p:nvSpPr>
        <p:spPr>
          <a:xfrm>
            <a:off x="653040" y="4002120"/>
            <a:ext cx="5551560" cy="4310280"/>
          </a:xfrm>
          <a:prstGeom prst="rect">
            <a:avLst/>
          </a:prstGeom>
        </p:spPr>
        <p:txBody>
          <a:bodyPr lIns="0" tIns="0" rIns="0" bIns="0"/>
          <a:lstStyle/>
          <a:p>
            <a:r>
              <a:rPr lang="es-ES" sz="2520">
                <a:latin typeface="Arial"/>
              </a:rPr>
              <a:t>Pulse para editar el formato de las notas</a:t>
            </a:r>
            <a:endParaRPr/>
          </a:p>
        </p:txBody>
      </p:sp>
      <p:sp>
        <p:nvSpPr>
          <p:cNvPr id="78" name="PlaceHolder 2"/>
          <p:cNvSpPr>
            <a:spLocks noGrp="1"/>
          </p:cNvSpPr>
          <p:nvPr>
            <p:ph type="hdr"/>
          </p:nvPr>
        </p:nvSpPr>
        <p:spPr>
          <a:xfrm>
            <a:off x="0" y="0"/>
            <a:ext cx="2976120" cy="456840"/>
          </a:xfrm>
          <a:prstGeom prst="rect">
            <a:avLst/>
          </a:prstGeom>
        </p:spPr>
        <p:txBody>
          <a:bodyPr lIns="0" tIns="0" rIns="0" bIns="0"/>
          <a:lstStyle/>
          <a:p>
            <a:r>
              <a:rPr lang="es-ES" sz="1400">
                <a:latin typeface="Times New Roman"/>
              </a:rPr>
              <a:t>&lt;encabezamiento&gt;</a:t>
            </a:r>
            <a:endParaRPr/>
          </a:p>
        </p:txBody>
      </p:sp>
      <p:sp>
        <p:nvSpPr>
          <p:cNvPr id="79" name="PlaceHolder 3"/>
          <p:cNvSpPr>
            <a:spLocks noGrp="1"/>
          </p:cNvSpPr>
          <p:nvPr>
            <p:ph type="dt"/>
          </p:nvPr>
        </p:nvSpPr>
        <p:spPr>
          <a:xfrm>
            <a:off x="3881520" y="0"/>
            <a:ext cx="2976120" cy="456840"/>
          </a:xfrm>
          <a:prstGeom prst="rect">
            <a:avLst/>
          </a:prstGeom>
        </p:spPr>
        <p:txBody>
          <a:bodyPr lIns="0" tIns="0" rIns="0" bIns="0"/>
          <a:lstStyle/>
          <a:p>
            <a:pPr algn="r"/>
            <a:r>
              <a:rPr lang="es-ES" sz="1400">
                <a:latin typeface="Times New Roman"/>
              </a:rPr>
              <a:t>&lt;fecha/hora&gt;</a:t>
            </a:r>
            <a:endParaRPr/>
          </a:p>
        </p:txBody>
      </p:sp>
      <p:sp>
        <p:nvSpPr>
          <p:cNvPr id="80" name="PlaceHolder 4"/>
          <p:cNvSpPr>
            <a:spLocks noGrp="1"/>
          </p:cNvSpPr>
          <p:nvPr>
            <p:ph type="ftr"/>
          </p:nvPr>
        </p:nvSpPr>
        <p:spPr>
          <a:xfrm>
            <a:off x="0" y="8686800"/>
            <a:ext cx="2976120" cy="456840"/>
          </a:xfrm>
          <a:prstGeom prst="rect">
            <a:avLst/>
          </a:prstGeom>
        </p:spPr>
        <p:txBody>
          <a:bodyPr lIns="0" tIns="0" rIns="0" bIns="0" anchor="b"/>
          <a:lstStyle/>
          <a:p>
            <a:r>
              <a:rPr lang="es-ES" sz="1400">
                <a:latin typeface="Times New Roman"/>
              </a:rPr>
              <a:t>&lt;pie de página&gt;</a:t>
            </a:r>
            <a:endParaRPr/>
          </a:p>
        </p:txBody>
      </p:sp>
      <p:sp>
        <p:nvSpPr>
          <p:cNvPr id="81" name="PlaceHolder 5"/>
          <p:cNvSpPr>
            <a:spLocks noGrp="1"/>
          </p:cNvSpPr>
          <p:nvPr>
            <p:ph type="sldNum"/>
          </p:nvPr>
        </p:nvSpPr>
        <p:spPr>
          <a:xfrm>
            <a:off x="3881520" y="8686800"/>
            <a:ext cx="2976120" cy="456840"/>
          </a:xfrm>
          <a:prstGeom prst="rect">
            <a:avLst/>
          </a:prstGeom>
        </p:spPr>
        <p:txBody>
          <a:bodyPr lIns="0" tIns="0" rIns="0" bIns="0" anchor="b"/>
          <a:lstStyle/>
          <a:p>
            <a:pPr algn="r"/>
            <a:fld id="{3F62C165-C141-465A-BE40-466677F37B2A}" type="slidenum">
              <a:rPr lang="es-ES" sz="1400">
                <a:latin typeface="Times New Roman"/>
              </a:rPr>
              <a:pPr algn="r"/>
              <a:t>‹Nr.›</a:t>
            </a:fld>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 name="PlaceHolder 1"/>
          <p:cNvSpPr>
            <a:spLocks noGrp="1"/>
          </p:cNvSpPr>
          <p:nvPr>
            <p:ph type="body"/>
          </p:nvPr>
        </p:nvSpPr>
        <p:spPr>
          <a:xfrm>
            <a:off x="685800" y="4400640"/>
            <a:ext cx="5485680" cy="3599640"/>
          </a:xfrm>
          <a:prstGeom prst="rect">
            <a:avLst/>
          </a:prstGeom>
        </p:spPr>
        <p:txBody>
          <a:bodyPr lIns="0" tIns="0" rIns="0" bIns="0"/>
          <a:lstStyle/>
          <a:p>
            <a:endParaRPr/>
          </a:p>
        </p:txBody>
      </p:sp>
      <p:sp>
        <p:nvSpPr>
          <p:cNvPr id="103" name="CustomShape 2"/>
          <p:cNvSpPr/>
          <p:nvPr/>
        </p:nvSpPr>
        <p:spPr>
          <a:xfrm>
            <a:off x="3884760" y="8685360"/>
            <a:ext cx="2971080" cy="457920"/>
          </a:xfrm>
          <a:prstGeom prst="rect">
            <a:avLst/>
          </a:prstGeom>
          <a:noFill/>
          <a:ln>
            <a:noFill/>
          </a:ln>
        </p:spPr>
        <p:txBody>
          <a:bodyPr lIns="90000" tIns="45000" rIns="90000" bIns="45000" anchor="b"/>
          <a:lstStyle/>
          <a:p>
            <a:pPr algn="r">
              <a:lnSpc>
                <a:spcPct val="100000"/>
              </a:lnSpc>
            </a:pPr>
            <a:fld id="{21794274-D4AF-4F80-8A08-2195C6D2EEDC}" type="slidenum">
              <a:rPr lang="es-ES" sz="1200">
                <a:solidFill>
                  <a:srgbClr val="000000"/>
                </a:solidFill>
                <a:latin typeface="+mn-lt"/>
                <a:ea typeface="+mn-ea"/>
              </a:rPr>
              <a:pPr algn="r">
                <a:lnSpc>
                  <a:spcPct val="100000"/>
                </a:lnSpc>
              </a:pPr>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reserve="1">
  <p:cSld name="Title Slide">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44" name="PlaceHolder 2"/>
          <p:cNvSpPr>
            <a:spLocks noGrp="1"/>
          </p:cNvSpPr>
          <p:nvPr>
            <p:ph type="subTitle"/>
          </p:nvPr>
        </p:nvSpPr>
        <p:spPr>
          <a:xfrm>
            <a:off x="457200" y="1654560"/>
            <a:ext cx="8229600" cy="397764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46" name="PlaceHolder 2"/>
          <p:cNvSpPr>
            <a:spLocks noGrp="1"/>
          </p:cNvSpPr>
          <p:nvPr>
            <p:ph type="body"/>
          </p:nvPr>
        </p:nvSpPr>
        <p:spPr>
          <a:xfrm>
            <a:off x="457200" y="1654560"/>
            <a:ext cx="8229600" cy="397728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itle, 2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48" name="PlaceHolder 2"/>
          <p:cNvSpPr>
            <a:spLocks noGrp="1"/>
          </p:cNvSpPr>
          <p:nvPr>
            <p:ph type="body"/>
          </p:nvPr>
        </p:nvSpPr>
        <p:spPr>
          <a:xfrm>
            <a:off x="457200" y="1654560"/>
            <a:ext cx="4015800" cy="3977280"/>
          </a:xfrm>
          <a:prstGeom prst="rect">
            <a:avLst/>
          </a:prstGeom>
        </p:spPr>
        <p:txBody>
          <a:bodyPr lIns="0" tIns="0" rIns="0" bIns="0"/>
          <a:lstStyle/>
          <a:p>
            <a:endParaRPr/>
          </a:p>
        </p:txBody>
      </p:sp>
      <p:sp>
        <p:nvSpPr>
          <p:cNvPr id="49" name="PlaceHolder 3"/>
          <p:cNvSpPr>
            <a:spLocks noGrp="1"/>
          </p:cNvSpPr>
          <p:nvPr>
            <p:ph type="body"/>
          </p:nvPr>
        </p:nvSpPr>
        <p:spPr>
          <a:xfrm>
            <a:off x="4674240" y="1654560"/>
            <a:ext cx="4015800" cy="397728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reserve="1">
  <p:cSld name="Centered Text">
    <p:spTree>
      <p:nvGrpSpPr>
        <p:cNvPr id="1" name=""/>
        <p:cNvGrpSpPr/>
        <p:nvPr/>
      </p:nvGrpSpPr>
      <p:grpSpPr>
        <a:xfrm>
          <a:off x="0" y="0"/>
          <a:ext cx="0" cy="0"/>
          <a:chOff x="0" y="0"/>
          <a:chExt cx="0" cy="0"/>
        </a:xfrm>
      </p:grpSpPr>
      <p:sp>
        <p:nvSpPr>
          <p:cNvPr id="51" name="PlaceHolder 1"/>
          <p:cNvSpPr>
            <a:spLocks noGrp="1"/>
          </p:cNvSpPr>
          <p:nvPr>
            <p:ph type="subTitle"/>
          </p:nvPr>
        </p:nvSpPr>
        <p:spPr>
          <a:xfrm>
            <a:off x="457200" y="261000"/>
            <a:ext cx="7347960" cy="464400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AndObj" preserve="1">
  <p:cSld name="Title, 2 Content and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53" name="PlaceHolder 2"/>
          <p:cNvSpPr>
            <a:spLocks noGrp="1"/>
          </p:cNvSpPr>
          <p:nvPr>
            <p:ph type="body"/>
          </p:nvPr>
        </p:nvSpPr>
        <p:spPr>
          <a:xfrm>
            <a:off x="457200" y="1654560"/>
            <a:ext cx="4015800" cy="1896840"/>
          </a:xfrm>
          <a:prstGeom prst="rect">
            <a:avLst/>
          </a:prstGeom>
        </p:spPr>
        <p:txBody>
          <a:bodyPr lIns="0" tIns="0" rIns="0" bIns="0"/>
          <a:lstStyle/>
          <a:p>
            <a:endParaRPr/>
          </a:p>
        </p:txBody>
      </p:sp>
      <p:sp>
        <p:nvSpPr>
          <p:cNvPr id="54" name="PlaceHolder 3"/>
          <p:cNvSpPr>
            <a:spLocks noGrp="1"/>
          </p:cNvSpPr>
          <p:nvPr>
            <p:ph type="body"/>
          </p:nvPr>
        </p:nvSpPr>
        <p:spPr>
          <a:xfrm>
            <a:off x="457200" y="3732120"/>
            <a:ext cx="4015800" cy="1896840"/>
          </a:xfrm>
          <a:prstGeom prst="rect">
            <a:avLst/>
          </a:prstGeom>
        </p:spPr>
        <p:txBody>
          <a:bodyPr lIns="0" tIns="0" rIns="0" bIns="0"/>
          <a:lstStyle/>
          <a:p>
            <a:endParaRPr/>
          </a:p>
        </p:txBody>
      </p:sp>
      <p:sp>
        <p:nvSpPr>
          <p:cNvPr id="55" name="PlaceHolder 4"/>
          <p:cNvSpPr>
            <a:spLocks noGrp="1"/>
          </p:cNvSpPr>
          <p:nvPr>
            <p:ph type="body"/>
          </p:nvPr>
        </p:nvSpPr>
        <p:spPr>
          <a:xfrm>
            <a:off x="4674240" y="1654560"/>
            <a:ext cx="4015800" cy="397728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AndTwoObj" preserve="1">
  <p:cSld name="Title Content and 2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57" name="PlaceHolder 2"/>
          <p:cNvSpPr>
            <a:spLocks noGrp="1"/>
          </p:cNvSpPr>
          <p:nvPr>
            <p:ph type="body"/>
          </p:nvPr>
        </p:nvSpPr>
        <p:spPr>
          <a:xfrm>
            <a:off x="457200" y="1654560"/>
            <a:ext cx="4015800" cy="3977280"/>
          </a:xfrm>
          <a:prstGeom prst="rect">
            <a:avLst/>
          </a:prstGeom>
        </p:spPr>
        <p:txBody>
          <a:bodyPr lIns="0" tIns="0" rIns="0" bIns="0"/>
          <a:lstStyle/>
          <a:p>
            <a:endParaRPr/>
          </a:p>
        </p:txBody>
      </p:sp>
      <p:sp>
        <p:nvSpPr>
          <p:cNvPr id="58" name="PlaceHolder 3"/>
          <p:cNvSpPr>
            <a:spLocks noGrp="1"/>
          </p:cNvSpPr>
          <p:nvPr>
            <p:ph type="body"/>
          </p:nvPr>
        </p:nvSpPr>
        <p:spPr>
          <a:xfrm>
            <a:off x="4674240" y="1654560"/>
            <a:ext cx="4015800" cy="1896840"/>
          </a:xfrm>
          <a:prstGeom prst="rect">
            <a:avLst/>
          </a:prstGeom>
        </p:spPr>
        <p:txBody>
          <a:bodyPr lIns="0" tIns="0" rIns="0" bIns="0"/>
          <a:lstStyle/>
          <a:p>
            <a:endParaRPr/>
          </a:p>
        </p:txBody>
      </p:sp>
      <p:sp>
        <p:nvSpPr>
          <p:cNvPr id="59" name="PlaceHolder 4"/>
          <p:cNvSpPr>
            <a:spLocks noGrp="1"/>
          </p:cNvSpPr>
          <p:nvPr>
            <p:ph type="body"/>
          </p:nvPr>
        </p:nvSpPr>
        <p:spPr>
          <a:xfrm>
            <a:off x="4674240" y="3732120"/>
            <a:ext cx="4015800" cy="189684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OverTx" preserve="1">
  <p:cSld name="Title, 2 Content over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61" name="PlaceHolder 2"/>
          <p:cNvSpPr>
            <a:spLocks noGrp="1"/>
          </p:cNvSpPr>
          <p:nvPr>
            <p:ph type="body"/>
          </p:nvPr>
        </p:nvSpPr>
        <p:spPr>
          <a:xfrm>
            <a:off x="457200" y="1654560"/>
            <a:ext cx="4015800" cy="1896840"/>
          </a:xfrm>
          <a:prstGeom prst="rect">
            <a:avLst/>
          </a:prstGeom>
        </p:spPr>
        <p:txBody>
          <a:bodyPr lIns="0" tIns="0" rIns="0" bIns="0"/>
          <a:lstStyle/>
          <a:p>
            <a:endParaRPr/>
          </a:p>
        </p:txBody>
      </p:sp>
      <p:sp>
        <p:nvSpPr>
          <p:cNvPr id="62" name="PlaceHolder 3"/>
          <p:cNvSpPr>
            <a:spLocks noGrp="1"/>
          </p:cNvSpPr>
          <p:nvPr>
            <p:ph type="body"/>
          </p:nvPr>
        </p:nvSpPr>
        <p:spPr>
          <a:xfrm>
            <a:off x="4674240" y="1654560"/>
            <a:ext cx="4015800" cy="1896840"/>
          </a:xfrm>
          <a:prstGeom prst="rect">
            <a:avLst/>
          </a:prstGeom>
        </p:spPr>
        <p:txBody>
          <a:bodyPr lIns="0" tIns="0" rIns="0" bIns="0"/>
          <a:lstStyle/>
          <a:p>
            <a:endParaRPr/>
          </a:p>
        </p:txBody>
      </p:sp>
      <p:sp>
        <p:nvSpPr>
          <p:cNvPr id="63" name="PlaceHolder 4"/>
          <p:cNvSpPr>
            <a:spLocks noGrp="1"/>
          </p:cNvSpPr>
          <p:nvPr>
            <p:ph type="body"/>
          </p:nvPr>
        </p:nvSpPr>
        <p:spPr>
          <a:xfrm>
            <a:off x="457200" y="3732120"/>
            <a:ext cx="8229600" cy="189684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verTx" preserve="1">
  <p:cSld name="Title,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65" name="PlaceHolder 2"/>
          <p:cNvSpPr>
            <a:spLocks noGrp="1"/>
          </p:cNvSpPr>
          <p:nvPr>
            <p:ph type="body"/>
          </p:nvPr>
        </p:nvSpPr>
        <p:spPr>
          <a:xfrm>
            <a:off x="457200" y="1654560"/>
            <a:ext cx="8229600" cy="1896840"/>
          </a:xfrm>
          <a:prstGeom prst="rect">
            <a:avLst/>
          </a:prstGeom>
        </p:spPr>
        <p:txBody>
          <a:bodyPr lIns="0" tIns="0" rIns="0" bIns="0"/>
          <a:lstStyle/>
          <a:p>
            <a:endParaRPr/>
          </a:p>
        </p:txBody>
      </p:sp>
      <p:sp>
        <p:nvSpPr>
          <p:cNvPr id="66" name="PlaceHolder 3"/>
          <p:cNvSpPr>
            <a:spLocks noGrp="1"/>
          </p:cNvSpPr>
          <p:nvPr>
            <p:ph type="body"/>
          </p:nvPr>
        </p:nvSpPr>
        <p:spPr>
          <a:xfrm>
            <a:off x="457200" y="3732120"/>
            <a:ext cx="8229600" cy="189684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fourObj" preserve="1">
  <p:cSld name="Title, 4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68" name="PlaceHolder 2"/>
          <p:cNvSpPr>
            <a:spLocks noGrp="1"/>
          </p:cNvSpPr>
          <p:nvPr>
            <p:ph type="body"/>
          </p:nvPr>
        </p:nvSpPr>
        <p:spPr>
          <a:xfrm>
            <a:off x="457200" y="1654560"/>
            <a:ext cx="4015800" cy="1896840"/>
          </a:xfrm>
          <a:prstGeom prst="rect">
            <a:avLst/>
          </a:prstGeom>
        </p:spPr>
        <p:txBody>
          <a:bodyPr lIns="0" tIns="0" rIns="0" bIns="0"/>
          <a:lstStyle/>
          <a:p>
            <a:endParaRPr/>
          </a:p>
        </p:txBody>
      </p:sp>
      <p:sp>
        <p:nvSpPr>
          <p:cNvPr id="69" name="PlaceHolder 3"/>
          <p:cNvSpPr>
            <a:spLocks noGrp="1"/>
          </p:cNvSpPr>
          <p:nvPr>
            <p:ph type="body"/>
          </p:nvPr>
        </p:nvSpPr>
        <p:spPr>
          <a:xfrm>
            <a:off x="4674240" y="1654560"/>
            <a:ext cx="4015800" cy="1896840"/>
          </a:xfrm>
          <a:prstGeom prst="rect">
            <a:avLst/>
          </a:prstGeom>
        </p:spPr>
        <p:txBody>
          <a:bodyPr lIns="0" tIns="0" rIns="0" bIns="0"/>
          <a:lstStyle/>
          <a:p>
            <a:endParaRPr/>
          </a:p>
        </p:txBody>
      </p:sp>
      <p:sp>
        <p:nvSpPr>
          <p:cNvPr id="70" name="PlaceHolder 4"/>
          <p:cNvSpPr>
            <a:spLocks noGrp="1"/>
          </p:cNvSpPr>
          <p:nvPr>
            <p:ph type="body"/>
          </p:nvPr>
        </p:nvSpPr>
        <p:spPr>
          <a:xfrm>
            <a:off x="4674240" y="3732120"/>
            <a:ext cx="4015800" cy="1896840"/>
          </a:xfrm>
          <a:prstGeom prst="rect">
            <a:avLst/>
          </a:prstGeom>
        </p:spPr>
        <p:txBody>
          <a:bodyPr lIns="0" tIns="0" rIns="0" bIns="0"/>
          <a:lstStyle/>
          <a:p>
            <a:endParaRPr/>
          </a:p>
        </p:txBody>
      </p:sp>
      <p:sp>
        <p:nvSpPr>
          <p:cNvPr id="71" name="PlaceHolder 5"/>
          <p:cNvSpPr>
            <a:spLocks noGrp="1"/>
          </p:cNvSpPr>
          <p:nvPr>
            <p:ph type="body"/>
          </p:nvPr>
        </p:nvSpPr>
        <p:spPr>
          <a:xfrm>
            <a:off x="457200" y="3732120"/>
            <a:ext cx="4015800" cy="189684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Title, 6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73" name="PlaceHolder 2"/>
          <p:cNvSpPr>
            <a:spLocks noGrp="1"/>
          </p:cNvSpPr>
          <p:nvPr>
            <p:ph type="body"/>
          </p:nvPr>
        </p:nvSpPr>
        <p:spPr>
          <a:xfrm>
            <a:off x="457200" y="1654560"/>
            <a:ext cx="8229600" cy="3977280"/>
          </a:xfrm>
          <a:prstGeom prst="rect">
            <a:avLst/>
          </a:prstGeom>
        </p:spPr>
        <p:txBody>
          <a:bodyPr lIns="0" tIns="0" rIns="0" bIns="0"/>
          <a:lstStyle/>
          <a:p>
            <a:endParaRPr/>
          </a:p>
        </p:txBody>
      </p:sp>
      <p:sp>
        <p:nvSpPr>
          <p:cNvPr id="74" name="PlaceHolder 3"/>
          <p:cNvSpPr>
            <a:spLocks noGrp="1"/>
          </p:cNvSpPr>
          <p:nvPr>
            <p:ph type="body"/>
          </p:nvPr>
        </p:nvSpPr>
        <p:spPr>
          <a:xfrm>
            <a:off x="457200" y="1654560"/>
            <a:ext cx="8229600" cy="3977280"/>
          </a:xfrm>
          <a:prstGeom prst="rect">
            <a:avLst/>
          </a:prstGeom>
        </p:spPr>
        <p:txBody>
          <a:bodyPr lIns="0" tIns="0" rIns="0" bIns="0"/>
          <a:lstStyle/>
          <a:p>
            <a:endParaRPr/>
          </a:p>
        </p:txBody>
      </p:sp>
      <p:pic>
        <p:nvPicPr>
          <p:cNvPr id="75" name="Imagen 74"/>
          <p:cNvPicPr/>
          <p:nvPr/>
        </p:nvPicPr>
        <p:blipFill>
          <a:blip r:embed="rId2"/>
          <a:stretch>
            <a:fillRect/>
          </a:stretch>
        </p:blipFill>
        <p:spPr>
          <a:xfrm>
            <a:off x="2079360" y="1654560"/>
            <a:ext cx="4984920" cy="3977280"/>
          </a:xfrm>
          <a:prstGeom prst="rect">
            <a:avLst/>
          </a:prstGeom>
          <a:ln>
            <a:noFill/>
          </a:ln>
        </p:spPr>
      </p:pic>
      <p:pic>
        <p:nvPicPr>
          <p:cNvPr id="76" name="Imagen 75"/>
          <p:cNvPicPr/>
          <p:nvPr/>
        </p:nvPicPr>
        <p:blipFill>
          <a:blip r:embed="rId2"/>
          <a:stretch>
            <a:fillRect/>
          </a:stretch>
        </p:blipFill>
        <p:spPr>
          <a:xfrm>
            <a:off x="2079360" y="1654560"/>
            <a:ext cx="4984920" cy="39772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4724400" y="152400"/>
            <a:ext cx="4191000" cy="1664208"/>
          </a:xfr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r>
              <a:rPr lang="es-ES_tradnl" dirty="0" smtClean="0"/>
              <a:t>Clic para editar título</a:t>
            </a:r>
            <a:endParaRPr dirty="0"/>
          </a:p>
        </p:txBody>
      </p:sp>
      <p:sp>
        <p:nvSpPr>
          <p:cNvPr id="3" name="Subtitle 2"/>
          <p:cNvSpPr>
            <a:spLocks noGrp="1"/>
          </p:cNvSpPr>
          <p:nvPr>
            <p:ph type="subTitle" idx="1"/>
          </p:nvPr>
        </p:nvSpPr>
        <p:spPr>
          <a:xfrm>
            <a:off x="4724400" y="1981200"/>
            <a:ext cx="4191000" cy="877824"/>
          </a:xfrm>
        </p:spPr>
        <p:txBody>
          <a:bodyPr vert="horz" lIns="91440" tIns="45720" rIns="91440" bIns="45720" rtlCol="0">
            <a:normAutofit/>
          </a:bodyPr>
          <a:lstStyle>
            <a:lvl1pPr marL="0" indent="0" algn="ctr" defTabSz="914400" rtl="0" eaLnBrk="1" latinLnBrk="0" hangingPunct="1">
              <a:spcBef>
                <a:spcPts val="2000"/>
              </a:spcBef>
              <a:buFontTx/>
              <a:buNone/>
              <a:defRPr sz="2000" b="0" i="0" kern="1200">
                <a:solidFill>
                  <a:schemeClr val="accent1">
                    <a:lumMod val="50000"/>
                  </a:schemeClr>
                </a:solidFill>
                <a:effectLst/>
                <a:latin typeface="Avenir 85 Heavy"/>
                <a:ea typeface="+mn-ea"/>
                <a:cs typeface="Avenir 85 Heavy"/>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Haga clic para modificar el estilo de subtítulo del patrón</a:t>
            </a:r>
            <a:endParaRPr dirty="0"/>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a:t>‹Nr.›</a:t>
            </a:fld>
            <a:endParaRPr kumimoji="0"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37" name="Imagen 36"/>
          <p:cNvPicPr/>
          <p:nvPr/>
        </p:nvPicPr>
        <p:blipFill>
          <a:blip r:embed="rId15"/>
          <a:stretch>
            <a:fillRect/>
          </a:stretch>
        </p:blipFill>
        <p:spPr>
          <a:xfrm>
            <a:off x="0" y="0"/>
            <a:ext cx="9143640" cy="6854040"/>
          </a:xfrm>
          <a:prstGeom prst="rect">
            <a:avLst/>
          </a:prstGeom>
          <a:ln>
            <a:noFill/>
          </a:ln>
        </p:spPr>
      </p:pic>
      <p:sp>
        <p:nvSpPr>
          <p:cNvPr id="38" name="PlaceHolder 1"/>
          <p:cNvSpPr>
            <a:spLocks noGrp="1"/>
          </p:cNvSpPr>
          <p:nvPr>
            <p:ph type="title"/>
          </p:nvPr>
        </p:nvSpPr>
        <p:spPr>
          <a:xfrm>
            <a:off x="457200" y="261000"/>
            <a:ext cx="7347960" cy="1001520"/>
          </a:xfrm>
          <a:prstGeom prst="rect">
            <a:avLst/>
          </a:prstGeom>
        </p:spPr>
        <p:txBody>
          <a:bodyPr lIns="0" tIns="0" rIns="0" bIns="0" anchor="ctr"/>
          <a:lstStyle/>
          <a:p>
            <a:pPr algn="ctr"/>
            <a:r>
              <a:rPr lang="es-ES" sz="3409">
                <a:latin typeface="Times New Roman"/>
              </a:rPr>
              <a:t>Pulse para editar el formato del texto de título</a:t>
            </a:r>
            <a:endParaRPr/>
          </a:p>
        </p:txBody>
      </p:sp>
      <p:sp>
        <p:nvSpPr>
          <p:cNvPr id="39" name="PlaceHolder 2"/>
          <p:cNvSpPr>
            <a:spLocks noGrp="1"/>
          </p:cNvSpPr>
          <p:nvPr>
            <p:ph type="body"/>
          </p:nvPr>
        </p:nvSpPr>
        <p:spPr>
          <a:xfrm>
            <a:off x="457200" y="1654560"/>
            <a:ext cx="8229600" cy="3977280"/>
          </a:xfrm>
          <a:prstGeom prst="rect">
            <a:avLst/>
          </a:prstGeom>
        </p:spPr>
        <p:txBody>
          <a:bodyPr lIns="0" tIns="0" rIns="0" bIns="0"/>
          <a:lstStyle/>
          <a:p>
            <a:pPr>
              <a:buSzPct val="45000"/>
              <a:buFont typeface="StarSymbol"/>
              <a:buChar char=""/>
            </a:pPr>
            <a:r>
              <a:rPr lang="es-ES" sz="2910">
                <a:latin typeface="Times New Roman"/>
              </a:rPr>
              <a:t>Pulse para editar el formato de esquema del texto</a:t>
            </a:r>
            <a:endParaRPr/>
          </a:p>
          <a:p>
            <a:pPr lvl="1">
              <a:buSzPct val="75000"/>
              <a:buFont typeface="StarSymbol"/>
              <a:buChar char=""/>
            </a:pPr>
            <a:r>
              <a:rPr lang="es-ES" sz="2539">
                <a:latin typeface="Times New Roman"/>
              </a:rPr>
              <a:t>Segundo nivel del esquema</a:t>
            </a:r>
            <a:endParaRPr/>
          </a:p>
          <a:p>
            <a:pPr lvl="2">
              <a:buSzPct val="45000"/>
              <a:buFont typeface="StarSymbol"/>
              <a:buChar char=""/>
            </a:pPr>
            <a:r>
              <a:rPr lang="es-ES" sz="2179">
                <a:latin typeface="Times New Roman"/>
              </a:rPr>
              <a:t>Tercer nivel del esquema</a:t>
            </a:r>
            <a:endParaRPr/>
          </a:p>
          <a:p>
            <a:pPr lvl="3">
              <a:buSzPct val="75000"/>
              <a:buFont typeface="StarSymbol"/>
              <a:buChar char=""/>
            </a:pPr>
            <a:r>
              <a:rPr lang="es-ES" sz="1810">
                <a:latin typeface="Times New Roman"/>
              </a:rPr>
              <a:t>Cuarto nivel del esquema</a:t>
            </a:r>
            <a:endParaRPr/>
          </a:p>
          <a:p>
            <a:pPr lvl="4">
              <a:buSzPct val="45000"/>
              <a:buFont typeface="StarSymbol"/>
              <a:buChar char=""/>
            </a:pPr>
            <a:r>
              <a:rPr lang="es-ES" sz="1810">
                <a:latin typeface="Times New Roman"/>
              </a:rPr>
              <a:t>Quinto nivel del esquema</a:t>
            </a:r>
            <a:endParaRPr/>
          </a:p>
          <a:p>
            <a:pPr lvl="5">
              <a:buSzPct val="45000"/>
              <a:buFont typeface="StarSymbol"/>
              <a:buChar char=""/>
            </a:pPr>
            <a:r>
              <a:rPr lang="es-ES" sz="1810">
                <a:latin typeface="Times New Roman"/>
              </a:rPr>
              <a:t>Sexto nivel del esquema</a:t>
            </a:r>
            <a:endParaRPr/>
          </a:p>
          <a:p>
            <a:pPr lvl="6">
              <a:buSzPct val="45000"/>
              <a:buFont typeface="StarSymbol"/>
              <a:buChar char=""/>
            </a:pPr>
            <a:r>
              <a:rPr lang="es-ES" sz="1810">
                <a:latin typeface="Times New Roman"/>
              </a:rPr>
              <a:t>Séptimo nivel del esquema</a:t>
            </a:r>
            <a:endParaRPr/>
          </a:p>
        </p:txBody>
      </p:sp>
      <p:sp>
        <p:nvSpPr>
          <p:cNvPr id="40" name="PlaceHolder 3"/>
          <p:cNvSpPr>
            <a:spLocks noGrp="1"/>
          </p:cNvSpPr>
          <p:nvPr>
            <p:ph type="dt"/>
          </p:nvPr>
        </p:nvSpPr>
        <p:spPr>
          <a:xfrm>
            <a:off x="457200" y="6247440"/>
            <a:ext cx="2130120" cy="473040"/>
          </a:xfrm>
          <a:prstGeom prst="rect">
            <a:avLst/>
          </a:prstGeom>
        </p:spPr>
        <p:txBody>
          <a:bodyPr lIns="0" tIns="0" rIns="0" bIns="0"/>
          <a:lstStyle/>
          <a:p>
            <a:r>
              <a:rPr lang="es-ES" sz="1400">
                <a:latin typeface="Times New Roman"/>
              </a:rPr>
              <a:t>&lt;fecha/hora&gt;</a:t>
            </a:r>
            <a:endParaRPr/>
          </a:p>
        </p:txBody>
      </p:sp>
      <p:sp>
        <p:nvSpPr>
          <p:cNvPr id="41" name="PlaceHolder 4"/>
          <p:cNvSpPr>
            <a:spLocks noGrp="1"/>
          </p:cNvSpPr>
          <p:nvPr>
            <p:ph type="ftr"/>
          </p:nvPr>
        </p:nvSpPr>
        <p:spPr>
          <a:xfrm>
            <a:off x="3126960" y="6247440"/>
            <a:ext cx="2898360" cy="473040"/>
          </a:xfrm>
          <a:prstGeom prst="rect">
            <a:avLst/>
          </a:prstGeom>
        </p:spPr>
        <p:txBody>
          <a:bodyPr lIns="0" tIns="0" rIns="0" bIns="0"/>
          <a:lstStyle/>
          <a:p>
            <a:pPr algn="ctr"/>
            <a:r>
              <a:rPr lang="es-ES" sz="1400">
                <a:latin typeface="Times New Roman"/>
              </a:rPr>
              <a:t>&lt;pie de página&gt;</a:t>
            </a:r>
            <a:endParaRPr/>
          </a:p>
        </p:txBody>
      </p:sp>
      <p:sp>
        <p:nvSpPr>
          <p:cNvPr id="42" name="PlaceHolder 5"/>
          <p:cNvSpPr>
            <a:spLocks noGrp="1"/>
          </p:cNvSpPr>
          <p:nvPr>
            <p:ph type="sldNum"/>
          </p:nvPr>
        </p:nvSpPr>
        <p:spPr>
          <a:xfrm>
            <a:off x="6555960" y="6247440"/>
            <a:ext cx="2130120" cy="473040"/>
          </a:xfrm>
          <a:prstGeom prst="rect">
            <a:avLst/>
          </a:prstGeom>
        </p:spPr>
        <p:txBody>
          <a:bodyPr lIns="0" tIns="0" rIns="0" bIns="0"/>
          <a:lstStyle/>
          <a:p>
            <a:pPr algn="r"/>
            <a:fld id="{3FEB11C6-06CA-40D5-8D47-CFCE061BB8BA}" type="slidenum">
              <a:rPr lang="es-ES" sz="1400">
                <a:latin typeface="Times New Roman"/>
              </a:rPr>
              <a:pPr algn="r"/>
              <a:t>‹Nr.›</a:t>
            </a:fld>
            <a:endParaRP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 r:id="rId12"/>
    <p:sldLayoutId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7" Type="http://schemas.openxmlformats.org/officeDocument/2006/relationships/image" Target="../media/image7.png"/><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9.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10.png"/><Relationship Id="rId7" Type="http://schemas.openxmlformats.org/officeDocument/2006/relationships/hyperlink" Target="https://getkahoot.com/" TargetMode="External"/><Relationship Id="rId8" Type="http://schemas.openxmlformats.org/officeDocument/2006/relationships/hyperlink" Target="https://kahoot.it" TargetMode="External"/><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hyperlink" Target="https://www.youtube.com/watch?v=1OJvBxBjN7E" TargetMode="External"/><Relationship Id="rId7" Type="http://schemas.openxmlformats.org/officeDocument/2006/relationships/image" Target="../media/image11.pn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Flipped_classroom" TargetMode="External"/><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7" Type="http://schemas.openxmlformats.org/officeDocument/2006/relationships/image" Target="../media/image12.png"/><Relationship Id="rId8" Type="http://schemas.openxmlformats.org/officeDocument/2006/relationships/hyperlink" Target="https://www.flickr.com/" TargetMode="External"/><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9" Type="http://schemas.openxmlformats.org/officeDocument/2006/relationships/image" Target="../media/image16.pn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19.png"/><Relationship Id="rId9" Type="http://schemas.openxmlformats.org/officeDocument/2006/relationships/image" Target="../media/image20.pn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Flipped_classroom" TargetMode="External"/><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7" Type="http://schemas.openxmlformats.org/officeDocument/2006/relationships/image" Target="../media/image21.pn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22.png"/><Relationship Id="rId7" Type="http://schemas.openxmlformats.org/officeDocument/2006/relationships/image" Target="../media/image23.pn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24.pn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25.jpeg"/><Relationship Id="rId7" Type="http://schemas.openxmlformats.org/officeDocument/2006/relationships/image" Target="../media/image2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27.png"/><Relationship Id="rId7" Type="http://schemas.openxmlformats.org/officeDocument/2006/relationships/image" Target="../media/image28.pn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2" name="Imagen 2"/>
          <p:cNvPicPr/>
          <p:nvPr/>
        </p:nvPicPr>
        <p:blipFill>
          <a:blip r:embed="rId3"/>
          <a:stretch>
            <a:fillRect/>
          </a:stretch>
        </p:blipFill>
        <p:spPr>
          <a:xfrm>
            <a:off x="720" y="720"/>
            <a:ext cx="9143280" cy="6857280"/>
          </a:xfrm>
          <a:prstGeom prst="rect">
            <a:avLst/>
          </a:prstGeom>
          <a:ln>
            <a:noFill/>
          </a:ln>
        </p:spPr>
      </p:pic>
      <p:sp>
        <p:nvSpPr>
          <p:cNvPr id="83" name="CustomShape 1"/>
          <p:cNvSpPr/>
          <p:nvPr/>
        </p:nvSpPr>
        <p:spPr>
          <a:xfrm>
            <a:off x="648000" y="1584000"/>
            <a:ext cx="7913880" cy="4136400"/>
          </a:xfrm>
          <a:prstGeom prst="rect">
            <a:avLst/>
          </a:prstGeom>
          <a:noFill/>
          <a:ln>
            <a:noFill/>
          </a:ln>
        </p:spPr>
        <p:txBody>
          <a:bodyPr lIns="90000" tIns="45000" rIns="90000" bIns="45000" anchor="b"/>
          <a:lstStyle/>
          <a:p>
            <a:pPr algn="ctr">
              <a:lnSpc>
                <a:spcPct val="100000"/>
              </a:lnSpc>
            </a:pPr>
            <a:endParaRPr dirty="0" smtClean="0"/>
          </a:p>
          <a:p>
            <a:pPr algn="ctr"/>
            <a:r>
              <a:rPr lang="es-ES_tradnl" sz="4400" b="1" dirty="0" err="1" smtClean="0">
                <a:solidFill>
                  <a:srgbClr val="FFFFFF"/>
                </a:solidFill>
                <a:latin typeface="Gill Sans"/>
                <a:cs typeface="Gill Sans"/>
              </a:rPr>
              <a:t>Varsaw</a:t>
            </a:r>
            <a:endParaRPr lang="es-ES_tradnl" sz="4400" b="1" dirty="0" smtClean="0">
              <a:solidFill>
                <a:srgbClr val="FFFFFF"/>
              </a:solidFill>
              <a:latin typeface="Gill Sans"/>
              <a:cs typeface="Gill Sans"/>
            </a:endParaRPr>
          </a:p>
          <a:p>
            <a:pPr algn="ctr"/>
            <a:r>
              <a:rPr lang="es-ES_tradnl" b="1" dirty="0" smtClean="0">
                <a:solidFill>
                  <a:srgbClr val="FFFFFF"/>
                </a:solidFill>
                <a:latin typeface="Gill Sans"/>
                <a:cs typeface="Gill Sans"/>
              </a:rPr>
              <a:t>(</a:t>
            </a:r>
            <a:r>
              <a:rPr lang="es-ES_tradnl" b="1" dirty="0" err="1" smtClean="0">
                <a:solidFill>
                  <a:srgbClr val="FFFFFF"/>
                </a:solidFill>
                <a:latin typeface="Gill Sans"/>
                <a:cs typeface="Gill Sans"/>
              </a:rPr>
              <a:t>from</a:t>
            </a:r>
            <a:r>
              <a:rPr lang="es-ES_tradnl" b="1" dirty="0" smtClean="0">
                <a:solidFill>
                  <a:srgbClr val="FFFFFF"/>
                </a:solidFill>
                <a:latin typeface="Gill Sans"/>
                <a:cs typeface="Gill Sans"/>
              </a:rPr>
              <a:t> 9th </a:t>
            </a:r>
            <a:r>
              <a:rPr lang="es-ES_tradnl" b="1" dirty="0" err="1" smtClean="0">
                <a:solidFill>
                  <a:srgbClr val="FFFFFF"/>
                </a:solidFill>
                <a:latin typeface="Gill Sans"/>
                <a:cs typeface="Gill Sans"/>
              </a:rPr>
              <a:t>to</a:t>
            </a:r>
            <a:r>
              <a:rPr lang="es-ES_tradnl" b="1" dirty="0" smtClean="0">
                <a:solidFill>
                  <a:srgbClr val="FFFFFF"/>
                </a:solidFill>
                <a:latin typeface="Gill Sans"/>
                <a:cs typeface="Gill Sans"/>
              </a:rPr>
              <a:t> 15th </a:t>
            </a:r>
            <a:r>
              <a:rPr lang="es-ES_tradnl" b="1" dirty="0" err="1" smtClean="0">
                <a:solidFill>
                  <a:srgbClr val="FFFFFF"/>
                </a:solidFill>
                <a:latin typeface="Gill Sans"/>
                <a:cs typeface="Gill Sans"/>
              </a:rPr>
              <a:t>October</a:t>
            </a:r>
            <a:r>
              <a:rPr lang="es-ES_tradnl" b="1" dirty="0" smtClean="0">
                <a:solidFill>
                  <a:srgbClr val="FFFFFF"/>
                </a:solidFill>
                <a:latin typeface="Gill Sans"/>
                <a:cs typeface="Gill Sans"/>
              </a:rPr>
              <a:t>, 2016)</a:t>
            </a:r>
          </a:p>
          <a:p>
            <a:pPr algn="ctr"/>
            <a:endParaRPr lang="es-ES_tradnl" b="1" dirty="0" smtClean="0">
              <a:solidFill>
                <a:srgbClr val="FFFFFF"/>
              </a:solidFill>
              <a:latin typeface="Gill Sans"/>
              <a:cs typeface="Gill Sans"/>
            </a:endParaRPr>
          </a:p>
          <a:p>
            <a:pPr algn="ctr"/>
            <a:r>
              <a:rPr lang="es-ES_tradnl" sz="3000" b="1" i="1" dirty="0" err="1" smtClean="0">
                <a:solidFill>
                  <a:srgbClr val="FFFFFF"/>
                </a:solidFill>
                <a:latin typeface="Gill Sans"/>
                <a:cs typeface="Gill Sans"/>
              </a:rPr>
              <a:t>Teaching</a:t>
            </a:r>
            <a:r>
              <a:rPr lang="es-ES_tradnl" sz="3000" b="1" i="1" dirty="0" smtClean="0">
                <a:solidFill>
                  <a:srgbClr val="FFFFFF"/>
                </a:solidFill>
                <a:latin typeface="Gill Sans"/>
                <a:cs typeface="Gill Sans"/>
              </a:rPr>
              <a:t> 2 </a:t>
            </a:r>
            <a:r>
              <a:rPr lang="es-ES_tradnl" sz="3000" b="1" i="1" dirty="0" err="1" smtClean="0">
                <a:solidFill>
                  <a:srgbClr val="FFFFFF"/>
                </a:solidFill>
                <a:latin typeface="Gill Sans"/>
                <a:cs typeface="Gill Sans"/>
              </a:rPr>
              <a:t>Teach</a:t>
            </a:r>
            <a:r>
              <a:rPr lang="es-ES_tradnl" sz="3000" b="1" i="1" dirty="0" smtClean="0">
                <a:solidFill>
                  <a:srgbClr val="FFFFFF"/>
                </a:solidFill>
                <a:latin typeface="Gill Sans"/>
                <a:cs typeface="Gill Sans"/>
              </a:rPr>
              <a:t>: </a:t>
            </a:r>
            <a:r>
              <a:rPr lang="es-ES_tradnl" sz="3000" b="1" i="1" dirty="0" err="1" smtClean="0">
                <a:solidFill>
                  <a:srgbClr val="FFFFFF"/>
                </a:solidFill>
                <a:latin typeface="Gill Sans"/>
                <a:cs typeface="Gill Sans"/>
              </a:rPr>
              <a:t>Gamify</a:t>
            </a:r>
            <a:r>
              <a:rPr lang="es-ES_tradnl" sz="3000" b="1" i="1" dirty="0" smtClean="0">
                <a:solidFill>
                  <a:srgbClr val="FFFFFF"/>
                </a:solidFill>
                <a:latin typeface="Gill Sans"/>
                <a:cs typeface="Gill Sans"/>
              </a:rPr>
              <a:t> </a:t>
            </a:r>
            <a:r>
              <a:rPr lang="es-ES_tradnl" sz="3000" b="1" i="1" dirty="0" err="1" smtClean="0">
                <a:solidFill>
                  <a:srgbClr val="FFFFFF"/>
                </a:solidFill>
                <a:latin typeface="Gill Sans"/>
                <a:cs typeface="Gill Sans"/>
              </a:rPr>
              <a:t>your</a:t>
            </a:r>
            <a:r>
              <a:rPr lang="es-ES_tradnl" sz="3000" b="1" i="1" dirty="0" smtClean="0">
                <a:solidFill>
                  <a:srgbClr val="FFFFFF"/>
                </a:solidFill>
                <a:latin typeface="Gill Sans"/>
                <a:cs typeface="Gill Sans"/>
              </a:rPr>
              <a:t> </a:t>
            </a:r>
            <a:r>
              <a:rPr lang="es-ES_tradnl" sz="3000" b="1" i="1" dirty="0" err="1" smtClean="0">
                <a:solidFill>
                  <a:srgbClr val="FFFFFF"/>
                </a:solidFill>
                <a:latin typeface="Gill Sans"/>
                <a:cs typeface="Gill Sans"/>
              </a:rPr>
              <a:t>class</a:t>
            </a:r>
            <a:endParaRPr lang="es-ES_tradnl" sz="3000" b="1" i="1" dirty="0" smtClean="0">
              <a:solidFill>
                <a:srgbClr val="FFFFFF"/>
              </a:solidFill>
              <a:latin typeface="Gill Sans"/>
              <a:cs typeface="Gill Sans"/>
            </a:endParaRPr>
          </a:p>
          <a:p>
            <a:pPr algn="ctr"/>
            <a:endParaRPr sz="3000" b="1" i="1" dirty="0" smtClean="0">
              <a:latin typeface="Gill Sans"/>
              <a:cs typeface="Gill Sans"/>
            </a:endParaRPr>
          </a:p>
          <a:p>
            <a:pPr algn="ctr">
              <a:lnSpc>
                <a:spcPct val="100000"/>
              </a:lnSpc>
            </a:pPr>
            <a:endParaRPr dirty="0"/>
          </a:p>
          <a:p>
            <a:pPr algn="ctr">
              <a:lnSpc>
                <a:spcPct val="100000"/>
              </a:lnSpc>
            </a:pPr>
            <a:r>
              <a:rPr lang="es-ES" b="1" dirty="0">
                <a:solidFill>
                  <a:srgbClr val="FFFFFF"/>
                </a:solidFill>
                <a:latin typeface="GillSans"/>
              </a:rPr>
              <a:t>Erasmus+  KA104</a:t>
            </a:r>
            <a:endParaRPr dirty="0"/>
          </a:p>
          <a:p>
            <a:pPr algn="ctr">
              <a:lnSpc>
                <a:spcPct val="100000"/>
              </a:lnSpc>
            </a:pPr>
            <a:r>
              <a:rPr lang="es-ES" b="1" dirty="0">
                <a:solidFill>
                  <a:srgbClr val="FFFFFF"/>
                </a:solidFill>
                <a:latin typeface="GillSans"/>
              </a:rPr>
              <a:t>Multiculturalidad y Diversidad en la Educación de Adultos</a:t>
            </a:r>
            <a:endParaRPr dirty="0"/>
          </a:p>
          <a:p>
            <a:pPr algn="ctr">
              <a:lnSpc>
                <a:spcPct val="100000"/>
              </a:lnSpc>
            </a:pPr>
            <a:r>
              <a:rPr lang="es-ES" sz="1600" b="1" dirty="0">
                <a:solidFill>
                  <a:srgbClr val="FFFFFF"/>
                </a:solidFill>
                <a:latin typeface="GillSans"/>
              </a:rPr>
              <a:t>CEPA “Maestro Martín Cisneros”</a:t>
            </a:r>
            <a:endParaRPr dirty="0"/>
          </a:p>
          <a:p>
            <a:pPr algn="ctr">
              <a:lnSpc>
                <a:spcPct val="100000"/>
              </a:lnSpc>
            </a:pPr>
            <a:r>
              <a:rPr lang="es-ES" sz="1600" b="1" dirty="0">
                <a:solidFill>
                  <a:srgbClr val="FFFFFF"/>
                </a:solidFill>
                <a:latin typeface="GillSans"/>
              </a:rPr>
              <a:t>Cáceres 2016-2017</a:t>
            </a:r>
            <a:endParaRPr dirty="0"/>
          </a:p>
        </p:txBody>
      </p:sp>
      <p:sp>
        <p:nvSpPr>
          <p:cNvPr id="84" name="CustomShape 2"/>
          <p:cNvSpPr/>
          <p:nvPr/>
        </p:nvSpPr>
        <p:spPr>
          <a:xfrm>
            <a:off x="0" y="6237360"/>
            <a:ext cx="9143280" cy="619920"/>
          </a:xfrm>
          <a:prstGeom prst="rect">
            <a:avLst/>
          </a:prstGeom>
          <a:solidFill>
            <a:srgbClr val="FFFFFF"/>
          </a:solidFill>
          <a:ln w="6480">
            <a:noFill/>
          </a:ln>
        </p:spPr>
      </p:sp>
      <p:pic>
        <p:nvPicPr>
          <p:cNvPr id="85" name="Imagen 10"/>
          <p:cNvPicPr/>
          <p:nvPr/>
        </p:nvPicPr>
        <p:blipFill>
          <a:blip r:embed="rId4"/>
          <a:stretch>
            <a:fillRect/>
          </a:stretch>
        </p:blipFill>
        <p:spPr>
          <a:xfrm>
            <a:off x="4295520" y="6264720"/>
            <a:ext cx="552600" cy="619920"/>
          </a:xfrm>
          <a:prstGeom prst="rect">
            <a:avLst/>
          </a:prstGeom>
          <a:ln>
            <a:noFill/>
          </a:ln>
        </p:spPr>
      </p:pic>
      <p:pic>
        <p:nvPicPr>
          <p:cNvPr id="86" name="Imagen 11"/>
          <p:cNvPicPr/>
          <p:nvPr/>
        </p:nvPicPr>
        <p:blipFill>
          <a:blip r:embed="rId5"/>
          <a:stretch>
            <a:fillRect/>
          </a:stretch>
        </p:blipFill>
        <p:spPr>
          <a:xfrm>
            <a:off x="2208600" y="6337440"/>
            <a:ext cx="1585800" cy="450000"/>
          </a:xfrm>
          <a:prstGeom prst="rect">
            <a:avLst/>
          </a:prstGeom>
          <a:ln>
            <a:noFill/>
          </a:ln>
        </p:spPr>
      </p:pic>
      <p:pic>
        <p:nvPicPr>
          <p:cNvPr id="87" name="Imagen 12"/>
          <p:cNvPicPr/>
          <p:nvPr/>
        </p:nvPicPr>
        <p:blipFill>
          <a:blip r:embed="rId6"/>
          <a:stretch>
            <a:fillRect/>
          </a:stretch>
        </p:blipFill>
        <p:spPr>
          <a:xfrm>
            <a:off x="5844240" y="6244560"/>
            <a:ext cx="616320" cy="612720"/>
          </a:xfrm>
          <a:prstGeom prst="rect">
            <a:avLst/>
          </a:prstGeom>
          <a:ln>
            <a:noFill/>
          </a:ln>
        </p:spPr>
      </p:pic>
      <p:pic>
        <p:nvPicPr>
          <p:cNvPr id="88" name="Imagen 9"/>
          <p:cNvPicPr/>
          <p:nvPr/>
        </p:nvPicPr>
        <p:blipFill>
          <a:blip r:embed="rId7"/>
          <a:stretch>
            <a:fillRect/>
          </a:stretch>
        </p:blipFill>
        <p:spPr>
          <a:xfrm>
            <a:off x="3962520" y="762120"/>
            <a:ext cx="1218600" cy="1218600"/>
          </a:xfrm>
          <a:prstGeom prst="rect">
            <a:avLst/>
          </a:prstGeom>
          <a:ln>
            <a:noFill/>
          </a:ln>
        </p:spPr>
      </p:pic>
    </p:spTree>
  </p:cSld>
  <p:clrMapOvr>
    <a:masterClrMapping/>
  </p:clrMapOvr>
  <p:transition>
    <p:fade/>
  </p:transition>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Teaching</a:t>
            </a:r>
            <a:r>
              <a:rPr lang="es-ES_tradnl" sz="3600" b="1" dirty="0" smtClean="0">
                <a:latin typeface="GillSans" panose="020B0602020204020204" pitchFamily="34" charset="0"/>
                <a:cs typeface="Avenir LT 65 Medium"/>
              </a:rPr>
              <a:t> 2 </a:t>
            </a:r>
            <a:r>
              <a:rPr lang="es-ES_tradnl" sz="3600" b="1" dirty="0" err="1" smtClean="0">
                <a:latin typeface="GillSans" panose="020B0602020204020204" pitchFamily="34" charset="0"/>
                <a:cs typeface="Avenir LT 65 Medium"/>
              </a:rPr>
              <a:t>Teach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Gamify</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your</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class</a:t>
            </a:r>
            <a:endParaRPr lang="es-ES_tradnl" sz="3600" b="1" dirty="0" smtClean="0">
              <a:latin typeface="GillSans" panose="020B0602020204020204" pitchFamily="34" charset="0"/>
              <a:cs typeface="Avenir LT 65 Medium"/>
            </a:endParaRPr>
          </a:p>
        </p:txBody>
      </p:sp>
      <p:sp>
        <p:nvSpPr>
          <p:cNvPr id="3" name="Subtítulo 2"/>
          <p:cNvSpPr>
            <a:spLocks noGrp="1"/>
          </p:cNvSpPr>
          <p:nvPr>
            <p:ph type="subTitle" idx="1"/>
          </p:nvPr>
        </p:nvSpPr>
        <p:spPr>
          <a:xfrm>
            <a:off x="4067858" y="2420762"/>
            <a:ext cx="4554017" cy="3621225"/>
          </a:xfrm>
        </p:spPr>
        <p:txBody>
          <a:bodyPr>
            <a:normAutofit/>
          </a:bodyPr>
          <a:lstStyle/>
          <a:p>
            <a:pPr indent="-285750" algn="l">
              <a:lnSpc>
                <a:spcPct val="120000"/>
              </a:lnSpc>
              <a:spcBef>
                <a:spcPts val="600"/>
              </a:spcBef>
              <a:spcAft>
                <a:spcPts val="600"/>
              </a:spcAft>
            </a:pPr>
            <a:r>
              <a:rPr lang="es-ES" sz="1800" dirty="0" smtClean="0">
                <a:latin typeface="GillSans" panose="020B0602020204020204" pitchFamily="34" charset="0"/>
              </a:rPr>
              <a:t>This course was developed by "Speak Europe" company.</a:t>
            </a:r>
          </a:p>
          <a:p>
            <a:pPr indent="-285750" algn="l">
              <a:lnSpc>
                <a:spcPct val="120000"/>
              </a:lnSpc>
              <a:spcBef>
                <a:spcPts val="600"/>
              </a:spcBef>
              <a:spcAft>
                <a:spcPts val="600"/>
              </a:spcAft>
            </a:pPr>
            <a:r>
              <a:rPr lang="es-ES" sz="1800" dirty="0" smtClean="0">
                <a:latin typeface="GillSans" panose="020B0602020204020204" pitchFamily="34" charset="0"/>
              </a:rPr>
              <a:t>There were two participants: María Jesús Puerto y José María Calvarro.</a:t>
            </a:r>
          </a:p>
          <a:p>
            <a:pPr indent="-285750" algn="l">
              <a:lnSpc>
                <a:spcPct val="120000"/>
              </a:lnSpc>
              <a:spcBef>
                <a:spcPts val="600"/>
              </a:spcBef>
              <a:spcAft>
                <a:spcPts val="600"/>
              </a:spcAft>
            </a:pPr>
            <a:r>
              <a:rPr lang="es-ES" sz="1800" dirty="0" smtClean="0">
                <a:latin typeface="GillSans" panose="020B0602020204020204" pitchFamily="34" charset="0"/>
              </a:rPr>
              <a:t>Next we’ll go over some of the things of interest that we were taught. </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0" name="Shape 65" descr="millenium.jpg"/>
          <p:cNvPicPr preferRelativeResize="0"/>
          <p:nvPr/>
        </p:nvPicPr>
        <p:blipFill>
          <a:blip r:embed="rId6">
            <a:alphaModFix/>
          </a:blip>
          <a:stretch>
            <a:fillRect/>
          </a:stretch>
        </p:blipFill>
        <p:spPr>
          <a:xfrm>
            <a:off x="610205" y="1420661"/>
            <a:ext cx="3040946" cy="45614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Teaching</a:t>
            </a:r>
            <a:r>
              <a:rPr lang="es-ES_tradnl" sz="3600" b="1" dirty="0" smtClean="0">
                <a:latin typeface="GillSans" panose="020B0602020204020204" pitchFamily="34" charset="0"/>
                <a:cs typeface="Avenir LT 65 Medium"/>
              </a:rPr>
              <a:t> 2 </a:t>
            </a:r>
            <a:r>
              <a:rPr lang="es-ES_tradnl" sz="3600" b="1" dirty="0" err="1" smtClean="0">
                <a:latin typeface="GillSans" panose="020B0602020204020204" pitchFamily="34" charset="0"/>
                <a:cs typeface="Avenir LT 65 Medium"/>
              </a:rPr>
              <a:t>Teach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Gamify</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your</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class</a:t>
            </a:r>
            <a:endParaRPr lang="es-ES_tradnl" sz="3600" b="1" dirty="0" smtClean="0">
              <a:latin typeface="GillSans" panose="020B0602020204020204" pitchFamily="34" charset="0"/>
              <a:cs typeface="Avenir LT 65 Medium"/>
            </a:endParaRPr>
          </a:p>
        </p:txBody>
      </p:sp>
      <p:sp>
        <p:nvSpPr>
          <p:cNvPr id="3" name="Subtítulo 2"/>
          <p:cNvSpPr>
            <a:spLocks noGrp="1"/>
          </p:cNvSpPr>
          <p:nvPr>
            <p:ph type="subTitle" idx="1"/>
          </p:nvPr>
        </p:nvSpPr>
        <p:spPr>
          <a:xfrm>
            <a:off x="4682998" y="1855256"/>
            <a:ext cx="4048014" cy="3621225"/>
          </a:xfrm>
        </p:spPr>
        <p:txBody>
          <a:bodyPr>
            <a:normAutofit fontScale="92500" lnSpcReduction="20000"/>
          </a:bodyPr>
          <a:lstStyle/>
          <a:p>
            <a:pPr indent="-285750" algn="l">
              <a:lnSpc>
                <a:spcPct val="120000"/>
              </a:lnSpc>
              <a:spcBef>
                <a:spcPts val="600"/>
              </a:spcBef>
              <a:spcAft>
                <a:spcPts val="600"/>
              </a:spcAft>
            </a:pPr>
            <a:r>
              <a:rPr lang="es-ES" sz="1800" dirty="0" smtClean="0">
                <a:latin typeface="GillSans" panose="020B0602020204020204" pitchFamily="34" charset="0"/>
              </a:rPr>
              <a:t>Join a learning game of Kahoot! - all you need is a game PIN from the host.</a:t>
            </a:r>
          </a:p>
          <a:p>
            <a:pPr indent="-285750" algn="l">
              <a:lnSpc>
                <a:spcPct val="120000"/>
              </a:lnSpc>
              <a:spcBef>
                <a:spcPts val="600"/>
              </a:spcBef>
              <a:spcAft>
                <a:spcPts val="600"/>
              </a:spcAft>
            </a:pPr>
            <a:r>
              <a:rPr lang="es-ES" sz="1800" dirty="0" smtClean="0">
                <a:latin typeface="GillSans" panose="020B0602020204020204" pitchFamily="34" charset="0"/>
              </a:rPr>
              <a:t>Kahoot! brings fun into the classroom – play, learn and unleash your secret classroom superpowers!</a:t>
            </a:r>
          </a:p>
          <a:p>
            <a:pPr indent="-285750" algn="l">
              <a:lnSpc>
                <a:spcPct val="120000"/>
              </a:lnSpc>
              <a:spcBef>
                <a:spcPts val="600"/>
              </a:spcBef>
              <a:spcAft>
                <a:spcPts val="600"/>
              </a:spcAft>
            </a:pPr>
            <a:r>
              <a:rPr lang="es-ES" sz="1800" dirty="0" smtClean="0">
                <a:latin typeface="GillSans" panose="020B0602020204020204" pitchFamily="34" charset="0"/>
              </a:rPr>
              <a:t>Kahoot! is a free game-based learning platform that makes learning awesome. The best way to play Kahoot! is in a group, like your classroom.</a:t>
            </a:r>
          </a:p>
          <a:p>
            <a:pPr indent="-285750" algn="l">
              <a:lnSpc>
                <a:spcPct val="120000"/>
              </a:lnSpc>
              <a:spcBef>
                <a:spcPts val="600"/>
              </a:spcBef>
              <a:spcAft>
                <a:spcPts val="600"/>
              </a:spcAft>
            </a:pPr>
            <a:r>
              <a:rPr lang="es-ES" sz="1800" dirty="0" smtClean="0">
                <a:latin typeface="GillSans" panose="020B0602020204020204" pitchFamily="34" charset="0"/>
              </a:rPr>
              <a:t>Questions appear on a shared screen and you answer on your own device.</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1" name="Shape 72" descr="kahhoot01.png"/>
          <p:cNvPicPr preferRelativeResize="0"/>
          <p:nvPr/>
        </p:nvPicPr>
        <p:blipFill rotWithShape="1">
          <a:blip r:embed="rId6">
            <a:alphaModFix/>
          </a:blip>
          <a:srcRect r="-14377"/>
          <a:stretch/>
        </p:blipFill>
        <p:spPr>
          <a:xfrm>
            <a:off x="416707" y="1929425"/>
            <a:ext cx="4443050" cy="1498224"/>
          </a:xfrm>
          <a:prstGeom prst="rect">
            <a:avLst/>
          </a:prstGeom>
          <a:noFill/>
          <a:ln>
            <a:noFill/>
          </a:ln>
        </p:spPr>
      </p:pic>
      <p:sp>
        <p:nvSpPr>
          <p:cNvPr id="12" name="Subtítulo 2"/>
          <p:cNvSpPr txBox="1">
            <a:spLocks/>
          </p:cNvSpPr>
          <p:nvPr/>
        </p:nvSpPr>
        <p:spPr>
          <a:xfrm>
            <a:off x="440126" y="3591458"/>
            <a:ext cx="3855929" cy="1736203"/>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ormAutofit/>
          </a:bodyPr>
          <a:lstStyle/>
          <a:p>
            <a:pPr lvl="0" indent="-285750">
              <a:lnSpc>
                <a:spcPct val="120000"/>
              </a:lnSpc>
              <a:spcBef>
                <a:spcPts val="600"/>
              </a:spcBef>
              <a:spcAft>
                <a:spcPts val="600"/>
              </a:spcAft>
            </a:pPr>
            <a:r>
              <a:rPr lang="es-ES" dirty="0" smtClean="0">
                <a:solidFill>
                  <a:schemeClr val="accent1">
                    <a:lumMod val="50000"/>
                  </a:schemeClr>
                </a:solidFill>
                <a:latin typeface="GillSans" panose="020B0602020204020204" pitchFamily="34" charset="0"/>
                <a:cs typeface="Avenir 85 Heavy"/>
              </a:rPr>
              <a:t>Design the game in:</a:t>
            </a:r>
            <a:br>
              <a:rPr lang="es-ES" dirty="0" smtClean="0">
                <a:solidFill>
                  <a:schemeClr val="accent1">
                    <a:lumMod val="50000"/>
                  </a:schemeClr>
                </a:solidFill>
                <a:latin typeface="GillSans" panose="020B0602020204020204" pitchFamily="34" charset="0"/>
                <a:cs typeface="Avenir 85 Heavy"/>
              </a:rPr>
            </a:br>
            <a:r>
              <a:rPr lang="es-ES" dirty="0" smtClean="0">
                <a:solidFill>
                  <a:schemeClr val="accent1">
                    <a:lumMod val="50000"/>
                  </a:schemeClr>
                </a:solidFill>
                <a:latin typeface="GillSans" panose="020B0602020204020204" pitchFamily="34" charset="0"/>
                <a:cs typeface="Avenir 85 Heavy"/>
                <a:hlinkClick r:id="rId7"/>
              </a:rPr>
              <a:t>https://getkahoot.com/</a:t>
            </a:r>
            <a:endParaRPr lang="es-ES" dirty="0" smtClean="0">
              <a:solidFill>
                <a:schemeClr val="accent1">
                  <a:lumMod val="50000"/>
                </a:schemeClr>
              </a:solidFill>
              <a:latin typeface="GillSans" panose="020B0602020204020204" pitchFamily="34" charset="0"/>
              <a:cs typeface="Avenir 85 Heavy"/>
            </a:endParaRPr>
          </a:p>
          <a:p>
            <a:pPr lvl="0" indent="-285750">
              <a:lnSpc>
                <a:spcPct val="120000"/>
              </a:lnSpc>
              <a:spcBef>
                <a:spcPts val="600"/>
              </a:spcBef>
              <a:spcAft>
                <a:spcPts val="600"/>
              </a:spcAft>
            </a:pPr>
            <a:r>
              <a:rPr lang="es-ES" dirty="0" smtClean="0">
                <a:solidFill>
                  <a:schemeClr val="accent1">
                    <a:lumMod val="50000"/>
                  </a:schemeClr>
                </a:solidFill>
                <a:latin typeface="GillSans" panose="020B0602020204020204" pitchFamily="34" charset="0"/>
                <a:cs typeface="Avenir 85 Heavy"/>
              </a:rPr>
              <a:t>Access to it in:</a:t>
            </a:r>
            <a:br>
              <a:rPr lang="es-ES" dirty="0" smtClean="0">
                <a:solidFill>
                  <a:schemeClr val="accent1">
                    <a:lumMod val="50000"/>
                  </a:schemeClr>
                </a:solidFill>
                <a:latin typeface="GillSans" panose="020B0602020204020204" pitchFamily="34" charset="0"/>
                <a:cs typeface="Avenir 85 Heavy"/>
              </a:rPr>
            </a:br>
            <a:r>
              <a:rPr lang="es-ES" dirty="0" smtClean="0">
                <a:solidFill>
                  <a:schemeClr val="accent1">
                    <a:lumMod val="50000"/>
                  </a:schemeClr>
                </a:solidFill>
                <a:latin typeface="GillSans" panose="020B0602020204020204" pitchFamily="34" charset="0"/>
                <a:cs typeface="Avenir 85 Heavy"/>
                <a:hlinkClick r:id="rId8"/>
              </a:rPr>
              <a:t>https://kahoot.it</a:t>
            </a:r>
            <a:endParaRPr lang="es-ES" dirty="0" smtClean="0">
              <a:solidFill>
                <a:schemeClr val="accent1">
                  <a:lumMod val="50000"/>
                </a:schemeClr>
              </a:solidFill>
              <a:latin typeface="GillSans" panose="020B0602020204020204" pitchFamily="34" charset="0"/>
              <a:cs typeface="Avenir 85 Heavy"/>
            </a:endParaRPr>
          </a:p>
          <a:p>
            <a:pPr lvl="0" indent="-285750">
              <a:lnSpc>
                <a:spcPct val="120000"/>
              </a:lnSpc>
              <a:spcBef>
                <a:spcPts val="600"/>
              </a:spcBef>
              <a:spcAft>
                <a:spcPts val="600"/>
              </a:spcAft>
            </a:pPr>
            <a:endParaRPr lang="es-ES" dirty="0" smtClean="0">
              <a:solidFill>
                <a:schemeClr val="accent1">
                  <a:lumMod val="50000"/>
                </a:schemeClr>
              </a:solidFill>
              <a:latin typeface="GillSans" panose="020B0602020204020204" pitchFamily="34" charset="0"/>
              <a:cs typeface="Avenir 85 Heavy"/>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Teaching</a:t>
            </a:r>
            <a:r>
              <a:rPr lang="es-ES_tradnl" sz="3600" b="1" dirty="0" smtClean="0">
                <a:latin typeface="GillSans" panose="020B0602020204020204" pitchFamily="34" charset="0"/>
                <a:cs typeface="Avenir LT 65 Medium"/>
              </a:rPr>
              <a:t> 2 </a:t>
            </a:r>
            <a:r>
              <a:rPr lang="es-ES_tradnl" sz="3600" b="1" dirty="0" err="1" smtClean="0">
                <a:latin typeface="GillSans" panose="020B0602020204020204" pitchFamily="34" charset="0"/>
                <a:cs typeface="Avenir LT 65 Medium"/>
              </a:rPr>
              <a:t>Teach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Gamify</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your</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class</a:t>
            </a:r>
            <a:endParaRPr lang="es-ES_tradnl" sz="3600" b="1" dirty="0" smtClean="0">
              <a:latin typeface="GillSans" panose="020B0602020204020204" pitchFamily="34" charset="0"/>
              <a:cs typeface="Avenir LT 65 Medium"/>
            </a:endParaRPr>
          </a:p>
        </p:txBody>
      </p:sp>
      <p:sp>
        <p:nvSpPr>
          <p:cNvPr id="3" name="Subtítulo 2"/>
          <p:cNvSpPr>
            <a:spLocks noGrp="1"/>
          </p:cNvSpPr>
          <p:nvPr>
            <p:ph type="subTitle" idx="1"/>
          </p:nvPr>
        </p:nvSpPr>
        <p:spPr>
          <a:xfrm>
            <a:off x="4682998" y="1855256"/>
            <a:ext cx="4048014" cy="3621225"/>
          </a:xfrm>
        </p:spPr>
        <p:txBody>
          <a:bodyPr>
            <a:normAutofit/>
          </a:bodyPr>
          <a:lstStyle/>
          <a:p>
            <a:pPr indent="-285750" algn="l">
              <a:lnSpc>
                <a:spcPct val="120000"/>
              </a:lnSpc>
              <a:spcBef>
                <a:spcPts val="600"/>
              </a:spcBef>
              <a:spcAft>
                <a:spcPts val="600"/>
              </a:spcAft>
            </a:pPr>
            <a:r>
              <a:rPr lang="es-ES" sz="1800" dirty="0" smtClean="0">
                <a:latin typeface="GillSans" panose="020B0602020204020204" pitchFamily="34" charset="0"/>
              </a:rPr>
              <a:t>DROP OUT:</a:t>
            </a:r>
          </a:p>
          <a:p>
            <a:pPr indent="-285750" algn="l">
              <a:lnSpc>
                <a:spcPct val="120000"/>
              </a:lnSpc>
              <a:spcBef>
                <a:spcPts val="600"/>
              </a:spcBef>
              <a:spcAft>
                <a:spcPts val="600"/>
              </a:spcAft>
            </a:pPr>
            <a:r>
              <a:rPr lang="es-ES" sz="1800" dirty="0" smtClean="0">
                <a:latin typeface="GillSans" panose="020B0602020204020204" pitchFamily="34" charset="0"/>
              </a:rPr>
              <a:t>We were given instructions on how to make a paper frog. These instructions were vague and hasty which made us abandon the process.</a:t>
            </a:r>
          </a:p>
          <a:p>
            <a:pPr indent="-285750" algn="l">
              <a:lnSpc>
                <a:spcPct val="120000"/>
              </a:lnSpc>
              <a:spcBef>
                <a:spcPts val="600"/>
              </a:spcBef>
              <a:spcAft>
                <a:spcPts val="600"/>
              </a:spcAft>
            </a:pPr>
            <a:r>
              <a:rPr lang="es-ES" sz="1800" dirty="0" smtClean="0">
                <a:latin typeface="GillSans" panose="020B0602020204020204" pitchFamily="34" charset="0"/>
              </a:rPr>
              <a:t>It made us feel how a student would feel when he/she decides to leave a process.</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4" name="Imagen 13">
            <a:hlinkClick r:id="rId6"/>
            <a:hlinkHover r:id="rId6"/>
          </p:cNvPr>
          <p:cNvPicPr>
            <a:picLocks noChangeAspect="1"/>
          </p:cNvPicPr>
          <p:nvPr/>
        </p:nvPicPr>
        <p:blipFill>
          <a:blip r:embed="rId7"/>
          <a:stretch>
            <a:fillRect/>
          </a:stretch>
        </p:blipFill>
        <p:spPr>
          <a:xfrm>
            <a:off x="670560" y="2511892"/>
            <a:ext cx="3459480" cy="19737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Teaching</a:t>
            </a:r>
            <a:r>
              <a:rPr lang="es-ES_tradnl" sz="3600" b="1" dirty="0" smtClean="0">
                <a:latin typeface="GillSans" panose="020B0602020204020204" pitchFamily="34" charset="0"/>
                <a:cs typeface="Avenir LT 65 Medium"/>
              </a:rPr>
              <a:t> 2 </a:t>
            </a:r>
            <a:r>
              <a:rPr lang="es-ES_tradnl" sz="3600" b="1" dirty="0" err="1" smtClean="0">
                <a:latin typeface="GillSans" panose="020B0602020204020204" pitchFamily="34" charset="0"/>
                <a:cs typeface="Avenir LT 65 Medium"/>
              </a:rPr>
              <a:t>Teach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Gamify</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your</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class</a:t>
            </a:r>
            <a:endParaRPr lang="es-ES_tradnl" sz="3600" b="1" dirty="0" smtClean="0">
              <a:latin typeface="GillSans" panose="020B0602020204020204" pitchFamily="34" charset="0"/>
              <a:cs typeface="Avenir LT 65 Medium"/>
            </a:endParaRPr>
          </a:p>
        </p:txBody>
      </p:sp>
      <p:sp>
        <p:nvSpPr>
          <p:cNvPr id="3" name="Subtítulo 2"/>
          <p:cNvSpPr>
            <a:spLocks noGrp="1"/>
          </p:cNvSpPr>
          <p:nvPr>
            <p:ph type="subTitle" idx="1"/>
          </p:nvPr>
        </p:nvSpPr>
        <p:spPr>
          <a:xfrm>
            <a:off x="1250123" y="1349278"/>
            <a:ext cx="6647476" cy="1230224"/>
          </a:xfrm>
        </p:spPr>
        <p:txBody>
          <a:bodyPr>
            <a:normAutofit fontScale="92500"/>
          </a:bodyPr>
          <a:lstStyle/>
          <a:p>
            <a:pPr indent="-285750" algn="l">
              <a:lnSpc>
                <a:spcPct val="120000"/>
              </a:lnSpc>
              <a:spcBef>
                <a:spcPts val="600"/>
              </a:spcBef>
              <a:spcAft>
                <a:spcPts val="600"/>
              </a:spcAft>
            </a:pPr>
            <a:r>
              <a:rPr lang="es-ES" sz="1800" b="1" dirty="0" smtClean="0">
                <a:latin typeface="GillSans" panose="020B0602020204020204" pitchFamily="34" charset="0"/>
              </a:rPr>
              <a:t>Flipped classroom</a:t>
            </a:r>
            <a:r>
              <a:rPr lang="es-ES" sz="1800" dirty="0" smtClean="0">
                <a:latin typeface="GillSans" panose="020B0602020204020204" pitchFamily="34" charset="0"/>
              </a:rPr>
              <a:t> is an instructional strategy and a type of blended learning that reverses the traditional learning environment by delivering instructional content, often online, outside of the classroom.”  </a:t>
            </a:r>
            <a:r>
              <a:rPr lang="es-ES" sz="1800" dirty="0" smtClean="0">
                <a:latin typeface="GillSans" panose="020B0602020204020204" pitchFamily="34" charset="0"/>
                <a:hlinkClick r:id="rId3"/>
              </a:rPr>
              <a:t>Wikipedia</a:t>
            </a:r>
            <a:endParaRPr lang="es-ES" sz="1800"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6">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1" name="Shape 90" descr="flipped.png"/>
          <p:cNvPicPr preferRelativeResize="0"/>
          <p:nvPr/>
        </p:nvPicPr>
        <p:blipFill>
          <a:blip r:embed="rId7">
            <a:alphaModFix/>
          </a:blip>
          <a:stretch>
            <a:fillRect/>
          </a:stretch>
        </p:blipFill>
        <p:spPr>
          <a:xfrm>
            <a:off x="1075266" y="2955940"/>
            <a:ext cx="7001478" cy="24222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Shape 94"/>
          <p:cNvSpPr txBox="1"/>
          <p:nvPr/>
        </p:nvSpPr>
        <p:spPr>
          <a:xfrm>
            <a:off x="6670797" y="5469395"/>
            <a:ext cx="1462800" cy="404400"/>
          </a:xfrm>
          <a:prstGeom prst="rect">
            <a:avLst/>
          </a:prstGeom>
          <a:noFill/>
          <a:ln>
            <a:noFill/>
          </a:ln>
        </p:spPr>
        <p:txBody>
          <a:bodyPr lIns="91425" tIns="91425" rIns="91425" bIns="91425" anchor="t" anchorCtr="0">
            <a:noAutofit/>
          </a:bodyPr>
          <a:lstStyle/>
          <a:p>
            <a:pPr lvl="0" algn="r" rtl="0">
              <a:spcBef>
                <a:spcPts val="0"/>
              </a:spcBef>
              <a:buNone/>
            </a:pPr>
            <a:r>
              <a:rPr lang="es" sz="1400" dirty="0">
                <a:latin typeface="Gill Sans MT"/>
                <a:cs typeface="Gill Sans MT"/>
              </a:rPr>
              <a:t>Foto de:</a:t>
            </a:r>
            <a:r>
              <a:rPr lang="es" sz="1400" u="sng" dirty="0">
                <a:solidFill>
                  <a:schemeClr val="hlink"/>
                </a:solidFill>
                <a:latin typeface="Gill Sans MT"/>
                <a:cs typeface="Gill Sans MT"/>
                <a:hlinkClick r:id="rId8"/>
              </a:rPr>
              <a:t> flickr</a:t>
            </a: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9921"/>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Teaching</a:t>
            </a:r>
            <a:r>
              <a:rPr lang="es-ES_tradnl" sz="3600" b="1" dirty="0" smtClean="0">
                <a:latin typeface="GillSans" panose="020B0602020204020204" pitchFamily="34" charset="0"/>
                <a:cs typeface="Avenir LT 65 Medium"/>
              </a:rPr>
              <a:t> 2 </a:t>
            </a:r>
            <a:r>
              <a:rPr lang="es-ES_tradnl" sz="3600" b="1" dirty="0" err="1" smtClean="0">
                <a:latin typeface="GillSans" panose="020B0602020204020204" pitchFamily="34" charset="0"/>
                <a:cs typeface="Avenir LT 65 Medium"/>
              </a:rPr>
              <a:t>Teach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Gamify</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your</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class</a:t>
            </a:r>
            <a:endParaRPr lang="es-ES_tradnl" sz="3600" b="1" dirty="0" smtClean="0">
              <a:latin typeface="GillSans" panose="020B0602020204020204" pitchFamily="34" charset="0"/>
              <a:cs typeface="Avenir LT 65 Medium"/>
            </a:endParaRPr>
          </a:p>
        </p:txBody>
      </p:sp>
      <p:sp>
        <p:nvSpPr>
          <p:cNvPr id="3" name="Subtítulo 2"/>
          <p:cNvSpPr>
            <a:spLocks noGrp="1"/>
          </p:cNvSpPr>
          <p:nvPr>
            <p:ph type="subTitle" idx="1"/>
          </p:nvPr>
        </p:nvSpPr>
        <p:spPr>
          <a:xfrm>
            <a:off x="1539279" y="2058934"/>
            <a:ext cx="6060401" cy="3346185"/>
          </a:xfrm>
        </p:spPr>
        <p:txBody>
          <a:bodyPr>
            <a:normAutofit lnSpcReduction="10000"/>
          </a:bodyPr>
          <a:lstStyle/>
          <a:p>
            <a:pPr indent="-285750" algn="l">
              <a:lnSpc>
                <a:spcPct val="120000"/>
              </a:lnSpc>
              <a:spcBef>
                <a:spcPts val="600"/>
              </a:spcBef>
              <a:spcAft>
                <a:spcPts val="600"/>
              </a:spcAft>
            </a:pPr>
            <a:r>
              <a:rPr lang="es-ES" sz="1800" dirty="0" smtClean="0">
                <a:latin typeface="GillSans" panose="020B0602020204020204" pitchFamily="34" charset="0"/>
              </a:rPr>
              <a:t>We sort out the tools into four categories:</a:t>
            </a:r>
          </a:p>
          <a:p>
            <a:pPr marL="342900" indent="-342900" algn="l">
              <a:lnSpc>
                <a:spcPct val="120000"/>
              </a:lnSpc>
              <a:spcBef>
                <a:spcPts val="600"/>
              </a:spcBef>
              <a:spcAft>
                <a:spcPts val="600"/>
              </a:spcAft>
              <a:buFont typeface="+mj-lt"/>
              <a:buAutoNum type="arabicPeriod"/>
            </a:pPr>
            <a:r>
              <a:rPr lang="es-ES" sz="1800" dirty="0" smtClean="0">
                <a:latin typeface="GillSans" panose="020B0602020204020204" pitchFamily="34" charset="0"/>
              </a:rPr>
              <a:t>Video creation (To create a vídeo).</a:t>
            </a:r>
          </a:p>
          <a:p>
            <a:pPr marL="342900" indent="-342900" algn="l">
              <a:lnSpc>
                <a:spcPct val="120000"/>
              </a:lnSpc>
              <a:spcBef>
                <a:spcPts val="600"/>
              </a:spcBef>
              <a:spcAft>
                <a:spcPts val="600"/>
              </a:spcAft>
              <a:buFont typeface="+mj-lt"/>
              <a:buAutoNum type="arabicPeriod"/>
            </a:pPr>
            <a:r>
              <a:rPr lang="es-ES" sz="1800" dirty="0" smtClean="0">
                <a:latin typeface="GillSans" panose="020B0602020204020204" pitchFamily="34" charset="0"/>
              </a:rPr>
              <a:t>Video hosting (Platforms or online spaces to keep your videos).</a:t>
            </a:r>
          </a:p>
          <a:p>
            <a:pPr marL="342900" indent="-342900" algn="l">
              <a:lnSpc>
                <a:spcPct val="120000"/>
              </a:lnSpc>
              <a:spcBef>
                <a:spcPts val="600"/>
              </a:spcBef>
              <a:spcAft>
                <a:spcPts val="600"/>
              </a:spcAft>
              <a:buFont typeface="+mj-lt"/>
              <a:buAutoNum type="arabicPeriod"/>
            </a:pPr>
            <a:r>
              <a:rPr lang="es-ES" sz="1800" dirty="0" smtClean="0">
                <a:latin typeface="GillSans" panose="020B0602020204020204" pitchFamily="34" charset="0"/>
              </a:rPr>
              <a:t>Video interaction (Range of tools fit to adapt pre existing videos to our needs).</a:t>
            </a:r>
          </a:p>
          <a:p>
            <a:pPr marL="342900" indent="-342900" algn="l">
              <a:lnSpc>
                <a:spcPct val="120000"/>
              </a:lnSpc>
              <a:spcBef>
                <a:spcPts val="600"/>
              </a:spcBef>
              <a:spcAft>
                <a:spcPts val="600"/>
              </a:spcAft>
              <a:buFont typeface="+mj-lt"/>
              <a:buAutoNum type="arabicPeriod"/>
            </a:pPr>
            <a:r>
              <a:rPr lang="es-ES" sz="1800" dirty="0" smtClean="0">
                <a:latin typeface="GillSans" panose="020B0602020204020204" pitchFamily="34" charset="0"/>
              </a:rPr>
              <a:t>Learning management (Software applications for the administration of training programs).</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Teaching</a:t>
            </a:r>
            <a:r>
              <a:rPr lang="es-ES_tradnl" sz="3600" b="1" dirty="0" smtClean="0">
                <a:latin typeface="GillSans" panose="020B0602020204020204" pitchFamily="34" charset="0"/>
                <a:cs typeface="Avenir LT 65 Medium"/>
              </a:rPr>
              <a:t> 2 </a:t>
            </a:r>
            <a:r>
              <a:rPr lang="es-ES_tradnl" sz="3600" b="1" dirty="0" err="1" smtClean="0">
                <a:latin typeface="GillSans" panose="020B0602020204020204" pitchFamily="34" charset="0"/>
                <a:cs typeface="Avenir LT 65 Medium"/>
              </a:rPr>
              <a:t>Teach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Gamify</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your</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class</a:t>
            </a:r>
            <a:endParaRPr lang="es-ES_tradnl" sz="3600" b="1" dirty="0" smtClean="0">
              <a:latin typeface="GillSans" panose="020B0602020204020204" pitchFamily="34" charset="0"/>
              <a:cs typeface="Avenir LT 65 Medium"/>
            </a:endParaRPr>
          </a:p>
        </p:txBody>
      </p:sp>
      <p:sp>
        <p:nvSpPr>
          <p:cNvPr id="3" name="Subtítulo 2"/>
          <p:cNvSpPr>
            <a:spLocks noGrp="1"/>
          </p:cNvSpPr>
          <p:nvPr>
            <p:ph type="subTitle" idx="1"/>
          </p:nvPr>
        </p:nvSpPr>
        <p:spPr>
          <a:xfrm>
            <a:off x="1954556" y="1349278"/>
            <a:ext cx="5258451" cy="525821"/>
          </a:xfrm>
        </p:spPr>
        <p:txBody>
          <a:bodyPr>
            <a:normAutofit/>
          </a:bodyPr>
          <a:lstStyle/>
          <a:p>
            <a:pPr indent="-285750">
              <a:lnSpc>
                <a:spcPct val="120000"/>
              </a:lnSpc>
              <a:spcBef>
                <a:spcPts val="600"/>
              </a:spcBef>
              <a:spcAft>
                <a:spcPts val="600"/>
              </a:spcAft>
            </a:pPr>
            <a:r>
              <a:rPr lang="es-ES" sz="1800" dirty="0" smtClean="0">
                <a:latin typeface="GillSans" panose="020B0602020204020204" pitchFamily="34" charset="0"/>
              </a:rPr>
              <a:t>Some tools we managed (1 of 2):</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0" name="Shape 111"/>
          <p:cNvSpPr/>
          <p:nvPr/>
        </p:nvSpPr>
        <p:spPr>
          <a:xfrm>
            <a:off x="545207" y="2630322"/>
            <a:ext cx="3602400" cy="9852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1" name="Shape 112"/>
          <p:cNvSpPr/>
          <p:nvPr/>
        </p:nvSpPr>
        <p:spPr>
          <a:xfrm rot="21599982">
            <a:off x="1509243" y="2738974"/>
            <a:ext cx="2513730" cy="345698"/>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chemeClr val="lt2"/>
                </a:solidFill>
                <a:latin typeface="Arial"/>
              </a:rPr>
              <a:t>Screen-cast</a:t>
            </a:r>
          </a:p>
        </p:txBody>
      </p:sp>
      <p:pic>
        <p:nvPicPr>
          <p:cNvPr id="12" name="Shape 113" descr="screencast.png"/>
          <p:cNvPicPr preferRelativeResize="0"/>
          <p:nvPr/>
        </p:nvPicPr>
        <p:blipFill>
          <a:blip r:embed="rId6">
            <a:alphaModFix/>
          </a:blip>
          <a:stretch>
            <a:fillRect/>
          </a:stretch>
        </p:blipFill>
        <p:spPr>
          <a:xfrm>
            <a:off x="545206" y="2639672"/>
            <a:ext cx="815632" cy="985300"/>
          </a:xfrm>
          <a:prstGeom prst="rect">
            <a:avLst/>
          </a:prstGeom>
          <a:noFill/>
          <a:ln>
            <a:noFill/>
          </a:ln>
        </p:spPr>
      </p:pic>
      <p:sp>
        <p:nvSpPr>
          <p:cNvPr id="13" name="Shape 114"/>
          <p:cNvSpPr txBox="1"/>
          <p:nvPr/>
        </p:nvSpPr>
        <p:spPr>
          <a:xfrm>
            <a:off x="1811107" y="3106772"/>
            <a:ext cx="2124900" cy="345600"/>
          </a:xfrm>
          <a:prstGeom prst="rect">
            <a:avLst/>
          </a:prstGeom>
          <a:noFill/>
          <a:ln>
            <a:noFill/>
          </a:ln>
        </p:spPr>
        <p:txBody>
          <a:bodyPr lIns="91425" tIns="91425" rIns="91425" bIns="91425" anchor="t" anchorCtr="0">
            <a:noAutofit/>
          </a:bodyPr>
          <a:lstStyle/>
          <a:p>
            <a:pPr lvl="0">
              <a:spcBef>
                <a:spcPts val="0"/>
              </a:spcBef>
              <a:buNone/>
            </a:pPr>
            <a:r>
              <a:rPr lang="es"/>
              <a:t>Video Creation</a:t>
            </a:r>
          </a:p>
        </p:txBody>
      </p:sp>
      <p:sp>
        <p:nvSpPr>
          <p:cNvPr id="14" name="Shape 115"/>
          <p:cNvSpPr/>
          <p:nvPr/>
        </p:nvSpPr>
        <p:spPr>
          <a:xfrm>
            <a:off x="545207" y="3782722"/>
            <a:ext cx="3602400" cy="9852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5" name="Shape 116"/>
          <p:cNvSpPr/>
          <p:nvPr/>
        </p:nvSpPr>
        <p:spPr>
          <a:xfrm rot="21599982">
            <a:off x="1918606" y="3907613"/>
            <a:ext cx="1909921" cy="340092"/>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chemeClr val="lt2"/>
                </a:solidFill>
                <a:latin typeface="Arial"/>
              </a:rPr>
              <a:t>YouTube</a:t>
            </a:r>
          </a:p>
        </p:txBody>
      </p:sp>
      <p:sp>
        <p:nvSpPr>
          <p:cNvPr id="16" name="Shape 117"/>
          <p:cNvSpPr txBox="1"/>
          <p:nvPr/>
        </p:nvSpPr>
        <p:spPr>
          <a:xfrm>
            <a:off x="1811107" y="4239797"/>
            <a:ext cx="2124900" cy="345600"/>
          </a:xfrm>
          <a:prstGeom prst="rect">
            <a:avLst/>
          </a:prstGeom>
          <a:noFill/>
          <a:ln>
            <a:noFill/>
          </a:ln>
        </p:spPr>
        <p:txBody>
          <a:bodyPr lIns="91425" tIns="91425" rIns="91425" bIns="91425" anchor="t" anchorCtr="0">
            <a:noAutofit/>
          </a:bodyPr>
          <a:lstStyle/>
          <a:p>
            <a:pPr lvl="0" rtl="0">
              <a:spcBef>
                <a:spcPts val="0"/>
              </a:spcBef>
              <a:buNone/>
            </a:pPr>
            <a:r>
              <a:rPr lang="es"/>
              <a:t>Video Hosting</a:t>
            </a:r>
          </a:p>
        </p:txBody>
      </p:sp>
      <p:sp>
        <p:nvSpPr>
          <p:cNvPr id="17" name="Shape 118"/>
          <p:cNvSpPr/>
          <p:nvPr/>
        </p:nvSpPr>
        <p:spPr>
          <a:xfrm>
            <a:off x="5023082" y="2639672"/>
            <a:ext cx="3602400" cy="9852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8" name="Shape 119"/>
          <p:cNvSpPr/>
          <p:nvPr/>
        </p:nvSpPr>
        <p:spPr>
          <a:xfrm rot="21599982">
            <a:off x="5850006" y="2760923"/>
            <a:ext cx="2731653" cy="438196"/>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chemeClr val="lt2"/>
                </a:solidFill>
                <a:latin typeface="Arial"/>
              </a:rPr>
              <a:t>Google Drive</a:t>
            </a:r>
          </a:p>
        </p:txBody>
      </p:sp>
      <p:sp>
        <p:nvSpPr>
          <p:cNvPr id="19" name="Shape 120"/>
          <p:cNvSpPr txBox="1"/>
          <p:nvPr/>
        </p:nvSpPr>
        <p:spPr>
          <a:xfrm>
            <a:off x="6369219" y="3122622"/>
            <a:ext cx="2124900" cy="345600"/>
          </a:xfrm>
          <a:prstGeom prst="rect">
            <a:avLst/>
          </a:prstGeom>
          <a:noFill/>
          <a:ln>
            <a:noFill/>
          </a:ln>
        </p:spPr>
        <p:txBody>
          <a:bodyPr lIns="91425" tIns="91425" rIns="91425" bIns="91425" anchor="t" anchorCtr="0">
            <a:noAutofit/>
          </a:bodyPr>
          <a:lstStyle/>
          <a:p>
            <a:pPr lvl="0" rtl="0">
              <a:spcBef>
                <a:spcPts val="0"/>
              </a:spcBef>
              <a:buNone/>
            </a:pPr>
            <a:r>
              <a:rPr lang="es"/>
              <a:t>Video Hosting</a:t>
            </a:r>
          </a:p>
        </p:txBody>
      </p:sp>
      <p:sp>
        <p:nvSpPr>
          <p:cNvPr id="20" name="Shape 121"/>
          <p:cNvSpPr/>
          <p:nvPr/>
        </p:nvSpPr>
        <p:spPr>
          <a:xfrm>
            <a:off x="5023082" y="3785447"/>
            <a:ext cx="3602400" cy="9852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1" name="Shape 122"/>
          <p:cNvSpPr/>
          <p:nvPr/>
        </p:nvSpPr>
        <p:spPr>
          <a:xfrm rot="21599982">
            <a:off x="6153393" y="3894400"/>
            <a:ext cx="1952744" cy="340092"/>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chemeClr val="lt2"/>
                </a:solidFill>
                <a:latin typeface="Arial"/>
              </a:rPr>
              <a:t>EdPuzzle</a:t>
            </a:r>
          </a:p>
        </p:txBody>
      </p:sp>
      <p:sp>
        <p:nvSpPr>
          <p:cNvPr id="22" name="Shape 123"/>
          <p:cNvSpPr txBox="1"/>
          <p:nvPr/>
        </p:nvSpPr>
        <p:spPr>
          <a:xfrm>
            <a:off x="6168857" y="4263835"/>
            <a:ext cx="2124900" cy="345600"/>
          </a:xfrm>
          <a:prstGeom prst="rect">
            <a:avLst/>
          </a:prstGeom>
          <a:noFill/>
          <a:ln>
            <a:noFill/>
          </a:ln>
        </p:spPr>
        <p:txBody>
          <a:bodyPr lIns="91425" tIns="91425" rIns="91425" bIns="91425" anchor="t" anchorCtr="0">
            <a:noAutofit/>
          </a:bodyPr>
          <a:lstStyle/>
          <a:p>
            <a:pPr lvl="0" rtl="0">
              <a:spcBef>
                <a:spcPts val="0"/>
              </a:spcBef>
              <a:buNone/>
            </a:pPr>
            <a:r>
              <a:rPr lang="es"/>
              <a:t>Video Interaction</a:t>
            </a:r>
          </a:p>
        </p:txBody>
      </p:sp>
      <p:pic>
        <p:nvPicPr>
          <p:cNvPr id="23" name="Shape 124" descr="youtube.png"/>
          <p:cNvPicPr preferRelativeResize="0"/>
          <p:nvPr/>
        </p:nvPicPr>
        <p:blipFill>
          <a:blip r:embed="rId7">
            <a:alphaModFix/>
          </a:blip>
          <a:stretch>
            <a:fillRect/>
          </a:stretch>
        </p:blipFill>
        <p:spPr>
          <a:xfrm>
            <a:off x="545206" y="3926256"/>
            <a:ext cx="985299" cy="620873"/>
          </a:xfrm>
          <a:prstGeom prst="rect">
            <a:avLst/>
          </a:prstGeom>
          <a:noFill/>
          <a:ln>
            <a:noFill/>
          </a:ln>
        </p:spPr>
      </p:pic>
      <p:pic>
        <p:nvPicPr>
          <p:cNvPr id="24" name="Shape 125" descr="drive.png"/>
          <p:cNvPicPr preferRelativeResize="0"/>
          <p:nvPr/>
        </p:nvPicPr>
        <p:blipFill>
          <a:blip r:embed="rId8">
            <a:alphaModFix/>
          </a:blip>
          <a:stretch>
            <a:fillRect/>
          </a:stretch>
        </p:blipFill>
        <p:spPr>
          <a:xfrm>
            <a:off x="5033803" y="2813859"/>
            <a:ext cx="713744" cy="620875"/>
          </a:xfrm>
          <a:prstGeom prst="rect">
            <a:avLst/>
          </a:prstGeom>
          <a:noFill/>
          <a:ln>
            <a:noFill/>
          </a:ln>
        </p:spPr>
      </p:pic>
      <p:pic>
        <p:nvPicPr>
          <p:cNvPr id="25" name="Shape 126" descr="edpuzzle.png"/>
          <p:cNvPicPr preferRelativeResize="0"/>
          <p:nvPr/>
        </p:nvPicPr>
        <p:blipFill>
          <a:blip r:embed="rId9">
            <a:alphaModFix/>
          </a:blip>
          <a:stretch>
            <a:fillRect/>
          </a:stretch>
        </p:blipFill>
        <p:spPr>
          <a:xfrm>
            <a:off x="5033806" y="3801435"/>
            <a:ext cx="905274" cy="899592"/>
          </a:xfrm>
          <a:prstGeom prst="rect">
            <a:avLst/>
          </a:prstGeom>
          <a:noFill/>
          <a:ln>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Teaching</a:t>
            </a:r>
            <a:r>
              <a:rPr lang="es-ES_tradnl" sz="3600" b="1" dirty="0" smtClean="0">
                <a:latin typeface="GillSans" panose="020B0602020204020204" pitchFamily="34" charset="0"/>
                <a:cs typeface="Avenir LT 65 Medium"/>
              </a:rPr>
              <a:t> 2 </a:t>
            </a:r>
            <a:r>
              <a:rPr lang="es-ES_tradnl" sz="3600" b="1" dirty="0" err="1" smtClean="0">
                <a:latin typeface="GillSans" panose="020B0602020204020204" pitchFamily="34" charset="0"/>
                <a:cs typeface="Avenir LT 65 Medium"/>
              </a:rPr>
              <a:t>Teach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Gamify</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your</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class</a:t>
            </a:r>
            <a:endParaRPr lang="es-ES_tradnl" sz="3600" b="1" dirty="0" smtClean="0">
              <a:latin typeface="GillSans" panose="020B0602020204020204" pitchFamily="34" charset="0"/>
              <a:cs typeface="Avenir LT 65 Medium"/>
            </a:endParaRPr>
          </a:p>
        </p:txBody>
      </p:sp>
      <p:sp>
        <p:nvSpPr>
          <p:cNvPr id="3" name="Subtítulo 2"/>
          <p:cNvSpPr>
            <a:spLocks noGrp="1"/>
          </p:cNvSpPr>
          <p:nvPr>
            <p:ph type="subTitle" idx="1"/>
          </p:nvPr>
        </p:nvSpPr>
        <p:spPr>
          <a:xfrm>
            <a:off x="1954556" y="1349278"/>
            <a:ext cx="5258451" cy="525821"/>
          </a:xfrm>
        </p:spPr>
        <p:txBody>
          <a:bodyPr>
            <a:normAutofit/>
          </a:bodyPr>
          <a:lstStyle/>
          <a:p>
            <a:pPr indent="-285750">
              <a:lnSpc>
                <a:spcPct val="120000"/>
              </a:lnSpc>
              <a:spcBef>
                <a:spcPts val="600"/>
              </a:spcBef>
              <a:spcAft>
                <a:spcPts val="600"/>
              </a:spcAft>
            </a:pPr>
            <a:r>
              <a:rPr lang="es-ES" sz="1800" dirty="0" smtClean="0">
                <a:latin typeface="GillSans" panose="020B0602020204020204" pitchFamily="34" charset="0"/>
              </a:rPr>
              <a:t>Some tools we managed (2 of 2):</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26" name="Shape 135"/>
          <p:cNvSpPr/>
          <p:nvPr/>
        </p:nvSpPr>
        <p:spPr>
          <a:xfrm>
            <a:off x="530966" y="2650164"/>
            <a:ext cx="3602400" cy="9852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7" name="Shape 136"/>
          <p:cNvSpPr/>
          <p:nvPr/>
        </p:nvSpPr>
        <p:spPr>
          <a:xfrm rot="21599982">
            <a:off x="1495002" y="2758817"/>
            <a:ext cx="1993664" cy="346165"/>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chemeClr val="lt2"/>
                </a:solidFill>
                <a:latin typeface="Arial"/>
              </a:rPr>
              <a:t>One Note</a:t>
            </a:r>
          </a:p>
        </p:txBody>
      </p:sp>
      <p:sp>
        <p:nvSpPr>
          <p:cNvPr id="28" name="Shape 137"/>
          <p:cNvSpPr txBox="1"/>
          <p:nvPr/>
        </p:nvSpPr>
        <p:spPr>
          <a:xfrm>
            <a:off x="1796866" y="3126614"/>
            <a:ext cx="2124900" cy="345600"/>
          </a:xfrm>
          <a:prstGeom prst="rect">
            <a:avLst/>
          </a:prstGeom>
          <a:noFill/>
          <a:ln>
            <a:noFill/>
          </a:ln>
        </p:spPr>
        <p:txBody>
          <a:bodyPr lIns="91425" tIns="91425" rIns="91425" bIns="91425" anchor="t" anchorCtr="0">
            <a:noAutofit/>
          </a:bodyPr>
          <a:lstStyle/>
          <a:p>
            <a:pPr lvl="0" rtl="0">
              <a:spcBef>
                <a:spcPts val="0"/>
              </a:spcBef>
              <a:buNone/>
            </a:pPr>
            <a:r>
              <a:rPr lang="es"/>
              <a:t>Video Interaction</a:t>
            </a:r>
          </a:p>
        </p:txBody>
      </p:sp>
      <p:sp>
        <p:nvSpPr>
          <p:cNvPr id="29" name="Shape 138"/>
          <p:cNvSpPr/>
          <p:nvPr/>
        </p:nvSpPr>
        <p:spPr>
          <a:xfrm>
            <a:off x="530966" y="3802564"/>
            <a:ext cx="3602400" cy="9852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0" name="Shape 139"/>
          <p:cNvSpPr/>
          <p:nvPr/>
        </p:nvSpPr>
        <p:spPr>
          <a:xfrm rot="21599982">
            <a:off x="1796865" y="3930480"/>
            <a:ext cx="1864243" cy="334486"/>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chemeClr val="lt2"/>
                </a:solidFill>
                <a:latin typeface="Arial"/>
              </a:rPr>
              <a:t>Thinklink</a:t>
            </a:r>
          </a:p>
        </p:txBody>
      </p:sp>
      <p:sp>
        <p:nvSpPr>
          <p:cNvPr id="31" name="Shape 140"/>
          <p:cNvSpPr txBox="1"/>
          <p:nvPr/>
        </p:nvSpPr>
        <p:spPr>
          <a:xfrm>
            <a:off x="1796866" y="4259639"/>
            <a:ext cx="2124900" cy="345600"/>
          </a:xfrm>
          <a:prstGeom prst="rect">
            <a:avLst/>
          </a:prstGeom>
          <a:noFill/>
          <a:ln>
            <a:noFill/>
          </a:ln>
        </p:spPr>
        <p:txBody>
          <a:bodyPr lIns="91425" tIns="91425" rIns="91425" bIns="91425" anchor="t" anchorCtr="0">
            <a:noAutofit/>
          </a:bodyPr>
          <a:lstStyle/>
          <a:p>
            <a:pPr lvl="0" rtl="0">
              <a:spcBef>
                <a:spcPts val="0"/>
              </a:spcBef>
              <a:buNone/>
            </a:pPr>
            <a:r>
              <a:rPr lang="es"/>
              <a:t>Video Interaction</a:t>
            </a:r>
          </a:p>
        </p:txBody>
      </p:sp>
      <p:sp>
        <p:nvSpPr>
          <p:cNvPr id="32" name="Shape 141"/>
          <p:cNvSpPr/>
          <p:nvPr/>
        </p:nvSpPr>
        <p:spPr>
          <a:xfrm>
            <a:off x="5008841" y="2659514"/>
            <a:ext cx="3602400" cy="9852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3" name="Shape 142"/>
          <p:cNvSpPr/>
          <p:nvPr/>
        </p:nvSpPr>
        <p:spPr>
          <a:xfrm rot="21599982">
            <a:off x="5835765" y="2780765"/>
            <a:ext cx="2720710" cy="438196"/>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chemeClr val="lt2"/>
                </a:solidFill>
                <a:latin typeface="Arial"/>
              </a:rPr>
              <a:t>Google Form</a:t>
            </a:r>
          </a:p>
        </p:txBody>
      </p:sp>
      <p:sp>
        <p:nvSpPr>
          <p:cNvPr id="34" name="Shape 143"/>
          <p:cNvSpPr txBox="1"/>
          <p:nvPr/>
        </p:nvSpPr>
        <p:spPr>
          <a:xfrm>
            <a:off x="6354978" y="3142464"/>
            <a:ext cx="2124900" cy="345600"/>
          </a:xfrm>
          <a:prstGeom prst="rect">
            <a:avLst/>
          </a:prstGeom>
          <a:noFill/>
          <a:ln>
            <a:noFill/>
          </a:ln>
        </p:spPr>
        <p:txBody>
          <a:bodyPr lIns="91425" tIns="91425" rIns="91425" bIns="91425" anchor="t" anchorCtr="0">
            <a:noAutofit/>
          </a:bodyPr>
          <a:lstStyle/>
          <a:p>
            <a:pPr lvl="0" rtl="0">
              <a:spcBef>
                <a:spcPts val="0"/>
              </a:spcBef>
              <a:buNone/>
            </a:pPr>
            <a:r>
              <a:rPr lang="es"/>
              <a:t>Interaction tool</a:t>
            </a:r>
          </a:p>
        </p:txBody>
      </p:sp>
      <p:sp>
        <p:nvSpPr>
          <p:cNvPr id="35" name="Shape 144"/>
          <p:cNvSpPr/>
          <p:nvPr/>
        </p:nvSpPr>
        <p:spPr>
          <a:xfrm>
            <a:off x="5008841" y="3805289"/>
            <a:ext cx="3602400" cy="9852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6" name="Shape 145"/>
          <p:cNvSpPr/>
          <p:nvPr/>
        </p:nvSpPr>
        <p:spPr>
          <a:xfrm rot="21599982">
            <a:off x="5981827" y="3921853"/>
            <a:ext cx="2574634" cy="345698"/>
          </a:xfrm>
          <a:prstGeom prst="rect">
            <a:avLst/>
          </a:prstGeom>
        </p:spPr>
        <p:txBody>
          <a:bodyPr>
            <a:prstTxWarp prst="textPlain">
              <a:avLst/>
            </a:prstTxWarp>
          </a:bodyPr>
          <a:lstStyle/>
          <a:p>
            <a:pPr lvl="0" algn="ctr"/>
            <a:r>
              <a:rPr b="0" i="0">
                <a:ln w="9525" cap="flat" cmpd="sng">
                  <a:solidFill>
                    <a:schemeClr val="dk2"/>
                  </a:solidFill>
                  <a:prstDash val="solid"/>
                  <a:round/>
                  <a:headEnd type="none" w="med" len="med"/>
                  <a:tailEnd type="none" w="med" len="med"/>
                </a:ln>
                <a:solidFill>
                  <a:schemeClr val="lt2"/>
                </a:solidFill>
                <a:latin typeface="Arial"/>
              </a:rPr>
              <a:t>EduCreation</a:t>
            </a:r>
          </a:p>
        </p:txBody>
      </p:sp>
      <p:sp>
        <p:nvSpPr>
          <p:cNvPr id="37" name="Shape 146"/>
          <p:cNvSpPr txBox="1"/>
          <p:nvPr/>
        </p:nvSpPr>
        <p:spPr>
          <a:xfrm>
            <a:off x="6154616" y="4283677"/>
            <a:ext cx="2124900" cy="345600"/>
          </a:xfrm>
          <a:prstGeom prst="rect">
            <a:avLst/>
          </a:prstGeom>
          <a:noFill/>
          <a:ln>
            <a:noFill/>
          </a:ln>
        </p:spPr>
        <p:txBody>
          <a:bodyPr lIns="91425" tIns="91425" rIns="91425" bIns="91425" anchor="t" anchorCtr="0">
            <a:noAutofit/>
          </a:bodyPr>
          <a:lstStyle/>
          <a:p>
            <a:pPr lvl="0" rtl="0">
              <a:spcBef>
                <a:spcPts val="0"/>
              </a:spcBef>
              <a:buNone/>
            </a:pPr>
            <a:r>
              <a:rPr lang="es"/>
              <a:t>Interaction tool</a:t>
            </a:r>
          </a:p>
        </p:txBody>
      </p:sp>
      <p:pic>
        <p:nvPicPr>
          <p:cNvPr id="38" name="Shape 147" descr="note.png"/>
          <p:cNvPicPr preferRelativeResize="0"/>
          <p:nvPr/>
        </p:nvPicPr>
        <p:blipFill>
          <a:blip r:embed="rId6">
            <a:alphaModFix/>
          </a:blip>
          <a:stretch>
            <a:fillRect/>
          </a:stretch>
        </p:blipFill>
        <p:spPr>
          <a:xfrm>
            <a:off x="575790" y="2715652"/>
            <a:ext cx="765330" cy="825900"/>
          </a:xfrm>
          <a:prstGeom prst="rect">
            <a:avLst/>
          </a:prstGeom>
          <a:noFill/>
          <a:ln>
            <a:noFill/>
          </a:ln>
        </p:spPr>
      </p:pic>
      <p:pic>
        <p:nvPicPr>
          <p:cNvPr id="39" name="Shape 148" descr="form.png"/>
          <p:cNvPicPr preferRelativeResize="0"/>
          <p:nvPr/>
        </p:nvPicPr>
        <p:blipFill rotWithShape="1">
          <a:blip r:embed="rId7">
            <a:alphaModFix/>
          </a:blip>
          <a:srcRect t="21135"/>
          <a:stretch/>
        </p:blipFill>
        <p:spPr>
          <a:xfrm>
            <a:off x="5004491" y="2715652"/>
            <a:ext cx="743875" cy="868250"/>
          </a:xfrm>
          <a:prstGeom prst="rect">
            <a:avLst/>
          </a:prstGeom>
          <a:noFill/>
          <a:ln>
            <a:noFill/>
          </a:ln>
        </p:spPr>
      </p:pic>
      <p:pic>
        <p:nvPicPr>
          <p:cNvPr id="40" name="Shape 149" descr="Captura de pantalla de 2017-05-11 10-20-29.png"/>
          <p:cNvPicPr preferRelativeResize="0"/>
          <p:nvPr/>
        </p:nvPicPr>
        <p:blipFill>
          <a:blip r:embed="rId8">
            <a:alphaModFix/>
          </a:blip>
          <a:stretch>
            <a:fillRect/>
          </a:stretch>
        </p:blipFill>
        <p:spPr>
          <a:xfrm>
            <a:off x="586511" y="3889102"/>
            <a:ext cx="743879" cy="812125"/>
          </a:xfrm>
          <a:prstGeom prst="rect">
            <a:avLst/>
          </a:prstGeom>
          <a:noFill/>
          <a:ln>
            <a:noFill/>
          </a:ln>
        </p:spPr>
      </p:pic>
      <p:pic>
        <p:nvPicPr>
          <p:cNvPr id="41" name="Shape 150" descr="educreation.png"/>
          <p:cNvPicPr preferRelativeResize="0"/>
          <p:nvPr/>
        </p:nvPicPr>
        <p:blipFill rotWithShape="1">
          <a:blip r:embed="rId9">
            <a:alphaModFix/>
          </a:blip>
          <a:srcRect t="10762"/>
          <a:stretch/>
        </p:blipFill>
        <p:spPr>
          <a:xfrm>
            <a:off x="5004491" y="3821272"/>
            <a:ext cx="743874" cy="899854"/>
          </a:xfrm>
          <a:prstGeom prst="rect">
            <a:avLst/>
          </a:prstGeom>
          <a:noFill/>
          <a:ln>
            <a:noFill/>
          </a:ln>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Teaching</a:t>
            </a:r>
            <a:r>
              <a:rPr lang="es-ES_tradnl" sz="3600" b="1" dirty="0" smtClean="0">
                <a:latin typeface="GillSans" panose="020B0602020204020204" pitchFamily="34" charset="0"/>
                <a:cs typeface="Avenir LT 65 Medium"/>
              </a:rPr>
              <a:t> 2 </a:t>
            </a:r>
            <a:r>
              <a:rPr lang="es-ES_tradnl" sz="3600" b="1" dirty="0" err="1" smtClean="0">
                <a:latin typeface="GillSans" panose="020B0602020204020204" pitchFamily="34" charset="0"/>
                <a:cs typeface="Avenir LT 65 Medium"/>
              </a:rPr>
              <a:t>Teach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Gamify</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your</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class</a:t>
            </a:r>
            <a:endParaRPr lang="es-ES_tradnl" sz="3600" b="1" dirty="0" smtClean="0">
              <a:latin typeface="GillSans" panose="020B0602020204020204" pitchFamily="34" charset="0"/>
              <a:cs typeface="Avenir LT 65 Medium"/>
            </a:endParaRPr>
          </a:p>
        </p:txBody>
      </p:sp>
      <p:sp>
        <p:nvSpPr>
          <p:cNvPr id="3" name="Subtítulo 2"/>
          <p:cNvSpPr>
            <a:spLocks noGrp="1"/>
          </p:cNvSpPr>
          <p:nvPr>
            <p:ph type="subTitle" idx="1"/>
          </p:nvPr>
        </p:nvSpPr>
        <p:spPr>
          <a:xfrm>
            <a:off x="3244365" y="1875098"/>
            <a:ext cx="5486647" cy="3621225"/>
          </a:xfrm>
        </p:spPr>
        <p:txBody>
          <a:bodyPr>
            <a:normAutofit/>
          </a:bodyPr>
          <a:lstStyle/>
          <a:p>
            <a:pPr indent="-285750" algn="l">
              <a:lnSpc>
                <a:spcPct val="120000"/>
              </a:lnSpc>
              <a:spcBef>
                <a:spcPts val="600"/>
              </a:spcBef>
              <a:spcAft>
                <a:spcPts val="600"/>
              </a:spcAft>
            </a:pPr>
            <a:r>
              <a:rPr lang="es-ES" sz="1800" dirty="0" smtClean="0">
                <a:latin typeface="GillSans" panose="020B0602020204020204" pitchFamily="34" charset="0"/>
              </a:rPr>
              <a:t>“Montessori methodology started in Italy. It is a method and also a philosophy of Education. It was developed by doctor Maria Montessori, after her experiences with children at social risk.</a:t>
            </a:r>
          </a:p>
          <a:p>
            <a:pPr indent="-285750" algn="l">
              <a:lnSpc>
                <a:spcPct val="120000"/>
              </a:lnSpc>
              <a:spcBef>
                <a:spcPts val="600"/>
              </a:spcBef>
              <a:spcAft>
                <a:spcPts val="600"/>
              </a:spcAft>
            </a:pPr>
            <a:r>
              <a:rPr lang="es-ES" sz="1800" dirty="0" smtClean="0">
                <a:latin typeface="GillSans" panose="020B0602020204020204" pitchFamily="34" charset="0"/>
              </a:rPr>
              <a:t>Her ideas were based on respect of kids and their impressive learning capacity. She regarded them as the hope of humanity, giving them the chance to use freedom from the early years of their development”.  </a:t>
            </a:r>
            <a:r>
              <a:rPr lang="es-ES" sz="1800" dirty="0" smtClean="0">
                <a:latin typeface="GillSans" panose="020B0602020204020204" pitchFamily="34" charset="0"/>
                <a:hlinkClick r:id="rId3"/>
              </a:rPr>
              <a:t>Wikipedia</a:t>
            </a:r>
            <a:endParaRPr lang="es-ES" sz="1800"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6">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3" name="Shape 159" descr="montessori.png"/>
          <p:cNvPicPr preferRelativeResize="0"/>
          <p:nvPr/>
        </p:nvPicPr>
        <p:blipFill>
          <a:blip r:embed="rId7">
            <a:alphaModFix/>
          </a:blip>
          <a:stretch>
            <a:fillRect/>
          </a:stretch>
        </p:blipFill>
        <p:spPr>
          <a:xfrm>
            <a:off x="440126" y="2040113"/>
            <a:ext cx="2605868" cy="17687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Subtítulo 2"/>
          <p:cNvSpPr txBox="1">
            <a:spLocks/>
          </p:cNvSpPr>
          <p:nvPr/>
        </p:nvSpPr>
        <p:spPr>
          <a:xfrm>
            <a:off x="823493" y="1349278"/>
            <a:ext cx="7530499" cy="525821"/>
          </a:xfrm>
          <a:prstGeom prst="rect">
            <a:avLst/>
          </a:prstGeom>
        </p:spPr>
        <p:txBody>
          <a:bodyPr vert="horz" lIns="91440" tIns="45720" rIns="91440" bIns="45720" rtlCol="0">
            <a:normAutofit/>
          </a:bodyPr>
          <a:lstStyle/>
          <a:p>
            <a:pPr indent="-285750" algn="ctr">
              <a:lnSpc>
                <a:spcPct val="120000"/>
              </a:lnSpc>
              <a:spcBef>
                <a:spcPts val="600"/>
              </a:spcBef>
              <a:spcAft>
                <a:spcPts val="600"/>
              </a:spcAft>
            </a:pPr>
            <a:r>
              <a:rPr lang="es-ES" dirty="0" smtClean="0">
                <a:solidFill>
                  <a:schemeClr val="accent1">
                    <a:lumMod val="50000"/>
                  </a:schemeClr>
                </a:solidFill>
                <a:latin typeface="GillSans" panose="020B0602020204020204" pitchFamily="34" charset="0"/>
                <a:cs typeface="Avenir 85 Heavy"/>
              </a:rPr>
              <a:t>JOB SHADOWING:  Visit and partaking in a </a:t>
            </a:r>
            <a:r>
              <a:rPr lang="es-ES" b="1" dirty="0" smtClean="0">
                <a:solidFill>
                  <a:schemeClr val="accent1">
                    <a:lumMod val="50000"/>
                  </a:schemeClr>
                </a:solidFill>
                <a:latin typeface="GillSans" panose="020B0602020204020204" pitchFamily="34" charset="0"/>
                <a:cs typeface="Avenir 85 Heavy"/>
              </a:rPr>
              <a:t>Montessori </a:t>
            </a:r>
            <a:r>
              <a:rPr lang="es-ES" dirty="0" smtClean="0">
                <a:solidFill>
                  <a:schemeClr val="accent1">
                    <a:lumMod val="50000"/>
                  </a:schemeClr>
                </a:solidFill>
                <a:latin typeface="GillSans" panose="020B0602020204020204" pitchFamily="34" charset="0"/>
                <a:cs typeface="Avenir 85 Heavy"/>
              </a:rPr>
              <a:t>private school.</a:t>
            </a: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Teaching</a:t>
            </a:r>
            <a:r>
              <a:rPr lang="es-ES_tradnl" sz="3600" b="1" dirty="0" smtClean="0">
                <a:latin typeface="GillSans" panose="020B0602020204020204" pitchFamily="34" charset="0"/>
                <a:cs typeface="Avenir LT 65 Medium"/>
              </a:rPr>
              <a:t> 2 </a:t>
            </a:r>
            <a:r>
              <a:rPr lang="es-ES_tradnl" sz="3600" b="1" dirty="0" err="1" smtClean="0">
                <a:latin typeface="GillSans" panose="020B0602020204020204" pitchFamily="34" charset="0"/>
                <a:cs typeface="Avenir LT 65 Medium"/>
              </a:rPr>
              <a:t>Teach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Gamify</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your</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class</a:t>
            </a:r>
            <a:endParaRPr lang="es-ES_tradnl" sz="3600" b="1" dirty="0" smtClean="0">
              <a:latin typeface="GillSans" panose="020B0602020204020204" pitchFamily="34" charset="0"/>
              <a:cs typeface="Avenir LT 65 Medium"/>
            </a:endParaRPr>
          </a:p>
        </p:txBody>
      </p:sp>
      <p:sp>
        <p:nvSpPr>
          <p:cNvPr id="3" name="Subtítulo 2"/>
          <p:cNvSpPr>
            <a:spLocks noGrp="1"/>
          </p:cNvSpPr>
          <p:nvPr>
            <p:ph type="subTitle" idx="1"/>
          </p:nvPr>
        </p:nvSpPr>
        <p:spPr>
          <a:xfrm>
            <a:off x="1954556" y="1349278"/>
            <a:ext cx="5258451" cy="525821"/>
          </a:xfrm>
        </p:spPr>
        <p:txBody>
          <a:bodyPr>
            <a:normAutofit/>
          </a:bodyPr>
          <a:lstStyle/>
          <a:p>
            <a:pPr indent="-285750">
              <a:lnSpc>
                <a:spcPct val="120000"/>
              </a:lnSpc>
              <a:spcBef>
                <a:spcPts val="600"/>
              </a:spcBef>
              <a:spcAft>
                <a:spcPts val="600"/>
              </a:spcAft>
            </a:pPr>
            <a:r>
              <a:rPr lang="es-ES" sz="1800" dirty="0" smtClean="0">
                <a:latin typeface="GillSans" panose="020B0602020204020204" pitchFamily="34" charset="0"/>
              </a:rPr>
              <a:t>Difference between: territory and map</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42" name="Shape 169"/>
          <p:cNvSpPr/>
          <p:nvPr/>
        </p:nvSpPr>
        <p:spPr>
          <a:xfrm>
            <a:off x="346775" y="2780516"/>
            <a:ext cx="8520600" cy="11241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3" name="Shape 170"/>
          <p:cNvSpPr/>
          <p:nvPr/>
        </p:nvSpPr>
        <p:spPr>
          <a:xfrm rot="21599982">
            <a:off x="2665761" y="2824381"/>
            <a:ext cx="1874711" cy="340092"/>
          </a:xfrm>
          <a:prstGeom prst="rect">
            <a:avLst/>
          </a:prstGeom>
        </p:spPr>
        <p:txBody>
          <a:bodyPr>
            <a:prstTxWarp prst="textPlain">
              <a:avLst/>
            </a:prstTxWarp>
          </a:bodyPr>
          <a:lstStyle/>
          <a:p>
            <a:pPr lvl="0" algn="ctr"/>
            <a:r>
              <a:rPr b="0" i="0" dirty="0" smtClean="0">
                <a:ln w="9525" cap="flat" cmpd="sng">
                  <a:solidFill>
                    <a:schemeClr val="dk2"/>
                  </a:solidFill>
                  <a:prstDash val="solid"/>
                  <a:round/>
                  <a:headEnd type="none" w="med" len="med"/>
                  <a:tailEnd type="none" w="med" len="med"/>
                </a:ln>
                <a:solidFill>
                  <a:schemeClr val="lt2"/>
                </a:solidFill>
                <a:latin typeface="Arial"/>
              </a:rPr>
              <a:t>Territor</a:t>
            </a:r>
            <a:r>
              <a:rPr lang="es-ES_tradnl" b="0" i="0" dirty="0" smtClean="0">
                <a:ln w="9525" cap="flat" cmpd="sng">
                  <a:solidFill>
                    <a:schemeClr val="dk2"/>
                  </a:solidFill>
                  <a:prstDash val="solid"/>
                  <a:round/>
                  <a:headEnd type="none" w="med" len="med"/>
                  <a:tailEnd type="none" w="med" len="med"/>
                </a:ln>
                <a:solidFill>
                  <a:schemeClr val="lt2"/>
                </a:solidFill>
                <a:latin typeface="Arial"/>
              </a:rPr>
              <a:t>y</a:t>
            </a:r>
            <a:endParaRPr b="0" i="0" dirty="0">
              <a:ln w="9525" cap="flat" cmpd="sng">
                <a:solidFill>
                  <a:schemeClr val="dk2"/>
                </a:solidFill>
                <a:prstDash val="solid"/>
                <a:round/>
                <a:headEnd type="none" w="med" len="med"/>
                <a:tailEnd type="none" w="med" len="med"/>
              </a:ln>
              <a:solidFill>
                <a:schemeClr val="lt2"/>
              </a:solidFill>
              <a:latin typeface="Arial"/>
            </a:endParaRPr>
          </a:p>
        </p:txBody>
      </p:sp>
      <p:sp>
        <p:nvSpPr>
          <p:cNvPr id="44" name="Shape 171"/>
          <p:cNvSpPr txBox="1"/>
          <p:nvPr/>
        </p:nvSpPr>
        <p:spPr>
          <a:xfrm>
            <a:off x="2665750" y="3256966"/>
            <a:ext cx="5969700" cy="345600"/>
          </a:xfrm>
          <a:prstGeom prst="rect">
            <a:avLst/>
          </a:prstGeom>
          <a:noFill/>
          <a:ln>
            <a:noFill/>
          </a:ln>
        </p:spPr>
        <p:txBody>
          <a:bodyPr lIns="91425" tIns="91425" rIns="91425" bIns="91425" anchor="t" anchorCtr="0">
            <a:noAutofit/>
          </a:bodyPr>
          <a:lstStyle/>
          <a:p>
            <a:pPr lvl="0"/>
            <a:r>
              <a:rPr lang="es-ES_tradnl" dirty="0" err="1" smtClean="0"/>
              <a:t>It</a:t>
            </a:r>
            <a:r>
              <a:rPr lang="es-ES_tradnl" dirty="0" smtClean="0"/>
              <a:t> </a:t>
            </a:r>
            <a:r>
              <a:rPr lang="es-ES_tradnl" dirty="0" err="1" smtClean="0"/>
              <a:t>is</a:t>
            </a:r>
            <a:r>
              <a:rPr lang="es-ES_tradnl" dirty="0" smtClean="0"/>
              <a:t> </a:t>
            </a:r>
            <a:r>
              <a:rPr lang="es-ES_tradnl" dirty="0" err="1" smtClean="0"/>
              <a:t>the</a:t>
            </a:r>
            <a:r>
              <a:rPr lang="es-ES_tradnl" dirty="0" smtClean="0"/>
              <a:t> real </a:t>
            </a:r>
            <a:r>
              <a:rPr lang="es-ES_tradnl" dirty="0" err="1" smtClean="0"/>
              <a:t>thing</a:t>
            </a:r>
            <a:r>
              <a:rPr lang="es" dirty="0" smtClean="0"/>
              <a:t>.</a:t>
            </a:r>
            <a:endParaRPr lang="es" dirty="0"/>
          </a:p>
        </p:txBody>
      </p:sp>
      <p:sp>
        <p:nvSpPr>
          <p:cNvPr id="45" name="Shape 172"/>
          <p:cNvSpPr/>
          <p:nvPr/>
        </p:nvSpPr>
        <p:spPr>
          <a:xfrm>
            <a:off x="346775" y="4110141"/>
            <a:ext cx="8520600" cy="10407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46" name="Shape 173"/>
          <p:cNvSpPr/>
          <p:nvPr/>
        </p:nvSpPr>
        <p:spPr>
          <a:xfrm rot="21599982">
            <a:off x="2665749" y="4202396"/>
            <a:ext cx="1134818" cy="427451"/>
          </a:xfrm>
          <a:prstGeom prst="rect">
            <a:avLst/>
          </a:prstGeom>
        </p:spPr>
        <p:txBody>
          <a:bodyPr>
            <a:prstTxWarp prst="textPlain">
              <a:avLst/>
            </a:prstTxWarp>
          </a:bodyPr>
          <a:lstStyle/>
          <a:p>
            <a:pPr lvl="0" algn="ctr"/>
            <a:r>
              <a:rPr b="0" i="0" dirty="0" smtClean="0">
                <a:ln w="9525" cap="flat" cmpd="sng">
                  <a:solidFill>
                    <a:schemeClr val="dk2"/>
                  </a:solidFill>
                  <a:prstDash val="solid"/>
                  <a:round/>
                  <a:headEnd type="none" w="med" len="med"/>
                  <a:tailEnd type="none" w="med" len="med"/>
                </a:ln>
                <a:solidFill>
                  <a:schemeClr val="lt2"/>
                </a:solidFill>
                <a:latin typeface="Arial"/>
              </a:rPr>
              <a:t>Map</a:t>
            </a:r>
            <a:endParaRPr b="0" i="0" dirty="0">
              <a:ln w="9525" cap="flat" cmpd="sng">
                <a:solidFill>
                  <a:schemeClr val="dk2"/>
                </a:solidFill>
                <a:prstDash val="solid"/>
                <a:round/>
                <a:headEnd type="none" w="med" len="med"/>
                <a:tailEnd type="none" w="med" len="med"/>
              </a:ln>
              <a:solidFill>
                <a:schemeClr val="lt2"/>
              </a:solidFill>
              <a:latin typeface="Arial"/>
            </a:endParaRPr>
          </a:p>
        </p:txBody>
      </p:sp>
      <p:sp>
        <p:nvSpPr>
          <p:cNvPr id="47" name="Shape 174"/>
          <p:cNvSpPr txBox="1"/>
          <p:nvPr/>
        </p:nvSpPr>
        <p:spPr>
          <a:xfrm>
            <a:off x="2715700" y="4531316"/>
            <a:ext cx="5869800" cy="345600"/>
          </a:xfrm>
          <a:prstGeom prst="rect">
            <a:avLst/>
          </a:prstGeom>
          <a:noFill/>
          <a:ln>
            <a:noFill/>
          </a:ln>
        </p:spPr>
        <p:txBody>
          <a:bodyPr lIns="91425" tIns="91425" rIns="91425" bIns="91425" anchor="t" anchorCtr="0">
            <a:noAutofit/>
          </a:bodyPr>
          <a:lstStyle/>
          <a:p>
            <a:pPr lvl="0"/>
            <a:r>
              <a:rPr lang="es-ES_tradnl" dirty="0" err="1" smtClean="0"/>
              <a:t>It</a:t>
            </a:r>
            <a:r>
              <a:rPr lang="es-ES_tradnl" dirty="0" smtClean="0"/>
              <a:t> </a:t>
            </a:r>
            <a:r>
              <a:rPr lang="es-ES_tradnl" dirty="0" err="1" smtClean="0"/>
              <a:t>is</a:t>
            </a:r>
            <a:r>
              <a:rPr lang="es-ES_tradnl" dirty="0" smtClean="0"/>
              <a:t> </a:t>
            </a:r>
            <a:r>
              <a:rPr lang="es-ES_tradnl" dirty="0" err="1" smtClean="0"/>
              <a:t>the</a:t>
            </a:r>
            <a:r>
              <a:rPr lang="es-ES_tradnl" dirty="0" smtClean="0"/>
              <a:t> </a:t>
            </a:r>
            <a:r>
              <a:rPr lang="es-ES_tradnl" dirty="0" err="1" smtClean="0"/>
              <a:t>way</a:t>
            </a:r>
            <a:r>
              <a:rPr lang="es-ES_tradnl" dirty="0" smtClean="0"/>
              <a:t> </a:t>
            </a:r>
            <a:r>
              <a:rPr lang="es-ES_tradnl" dirty="0" err="1" smtClean="0"/>
              <a:t>you</a:t>
            </a:r>
            <a:r>
              <a:rPr lang="es-ES_tradnl" dirty="0" smtClean="0"/>
              <a:t> use </a:t>
            </a:r>
            <a:r>
              <a:rPr lang="es-ES_tradnl" dirty="0" err="1" smtClean="0"/>
              <a:t>to</a:t>
            </a:r>
            <a:r>
              <a:rPr lang="es-ES_tradnl" dirty="0" smtClean="0"/>
              <a:t> describe </a:t>
            </a:r>
            <a:r>
              <a:rPr lang="es-ES_tradnl" dirty="0" err="1" smtClean="0"/>
              <a:t>the</a:t>
            </a:r>
            <a:r>
              <a:rPr lang="es-ES_tradnl" dirty="0" smtClean="0"/>
              <a:t> </a:t>
            </a:r>
            <a:r>
              <a:rPr lang="es-ES_tradnl" dirty="0" err="1" smtClean="0"/>
              <a:t>territory</a:t>
            </a:r>
            <a:r>
              <a:rPr lang="es" dirty="0" smtClean="0"/>
              <a:t>.</a:t>
            </a:r>
            <a:endParaRPr lang="es" dirty="0"/>
          </a:p>
        </p:txBody>
      </p:sp>
      <p:pic>
        <p:nvPicPr>
          <p:cNvPr id="48" name="Shape 175" descr="mpas.png"/>
          <p:cNvPicPr preferRelativeResize="0"/>
          <p:nvPr/>
        </p:nvPicPr>
        <p:blipFill>
          <a:blip r:embed="rId6">
            <a:alphaModFix/>
          </a:blip>
          <a:stretch>
            <a:fillRect/>
          </a:stretch>
        </p:blipFill>
        <p:spPr>
          <a:xfrm>
            <a:off x="346775" y="4144853"/>
            <a:ext cx="2075229" cy="1040599"/>
          </a:xfrm>
          <a:prstGeom prst="rect">
            <a:avLst/>
          </a:prstGeom>
          <a:noFill/>
          <a:ln>
            <a:noFill/>
          </a:ln>
        </p:spPr>
      </p:pic>
      <p:pic>
        <p:nvPicPr>
          <p:cNvPr id="49" name="Shape 176" descr="territorio.png"/>
          <p:cNvPicPr preferRelativeResize="0"/>
          <p:nvPr/>
        </p:nvPicPr>
        <p:blipFill rotWithShape="1">
          <a:blip r:embed="rId7">
            <a:alphaModFix/>
          </a:blip>
          <a:srcRect t="8265"/>
          <a:stretch/>
        </p:blipFill>
        <p:spPr>
          <a:xfrm>
            <a:off x="855212" y="2841378"/>
            <a:ext cx="1058349" cy="1040700"/>
          </a:xfrm>
          <a:prstGeom prst="rect">
            <a:avLst/>
          </a:prstGeom>
          <a:noFill/>
          <a:ln>
            <a:noFill/>
          </a:ln>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Teaching</a:t>
            </a:r>
            <a:r>
              <a:rPr lang="es-ES_tradnl" sz="3600" b="1" dirty="0" smtClean="0">
                <a:latin typeface="GillSans" panose="020B0602020204020204" pitchFamily="34" charset="0"/>
                <a:cs typeface="Avenir LT 65 Medium"/>
              </a:rPr>
              <a:t> 2 </a:t>
            </a:r>
            <a:r>
              <a:rPr lang="es-ES_tradnl" sz="3600" b="1" dirty="0" err="1" smtClean="0">
                <a:latin typeface="GillSans" panose="020B0602020204020204" pitchFamily="34" charset="0"/>
                <a:cs typeface="Avenir LT 65 Medium"/>
              </a:rPr>
              <a:t>Teach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Gamify</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your</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class</a:t>
            </a:r>
            <a:endParaRPr lang="es-ES_tradnl" sz="3600" b="1" dirty="0" smtClean="0">
              <a:latin typeface="GillSans" panose="020B0602020204020204" pitchFamily="34" charset="0"/>
              <a:cs typeface="Avenir LT 65 Medium"/>
            </a:endParaRPr>
          </a:p>
        </p:txBody>
      </p:sp>
      <p:sp>
        <p:nvSpPr>
          <p:cNvPr id="3" name="Subtítulo 2"/>
          <p:cNvSpPr>
            <a:spLocks noGrp="1"/>
          </p:cNvSpPr>
          <p:nvPr>
            <p:ph type="subTitle" idx="1"/>
          </p:nvPr>
        </p:nvSpPr>
        <p:spPr>
          <a:xfrm>
            <a:off x="4682998" y="2262023"/>
            <a:ext cx="4048014" cy="3621225"/>
          </a:xfrm>
        </p:spPr>
        <p:txBody>
          <a:bodyPr>
            <a:normAutofit/>
          </a:bodyPr>
          <a:lstStyle/>
          <a:p>
            <a:pPr indent="-285750" algn="l">
              <a:lnSpc>
                <a:spcPct val="120000"/>
              </a:lnSpc>
              <a:spcBef>
                <a:spcPts val="600"/>
              </a:spcBef>
              <a:spcAft>
                <a:spcPts val="600"/>
              </a:spcAft>
            </a:pPr>
            <a:r>
              <a:rPr lang="es-ES" sz="1800" dirty="0" smtClean="0">
                <a:latin typeface="GillSans" panose="020B0602020204020204" pitchFamily="34" charset="0"/>
              </a:rPr>
              <a:t>It was a Primary School, what we know in Spain as a “escuela concertada” ( a private school financed with public money). </a:t>
            </a:r>
          </a:p>
          <a:p>
            <a:pPr indent="-285750" algn="l">
              <a:lnSpc>
                <a:spcPct val="120000"/>
              </a:lnSpc>
              <a:spcBef>
                <a:spcPts val="600"/>
              </a:spcBef>
              <a:spcAft>
                <a:spcPts val="600"/>
              </a:spcAft>
            </a:pPr>
            <a:r>
              <a:rPr lang="es-ES" sz="1800" dirty="0" smtClean="0">
                <a:latin typeface="GillSans" panose="020B0602020204020204" pitchFamily="34" charset="0"/>
              </a:rPr>
              <a:t>We took part in a few lessons and gave the children a couple presentations: </a:t>
            </a:r>
          </a:p>
          <a:p>
            <a:pPr indent="-285750" algn="l">
              <a:lnSpc>
                <a:spcPct val="120000"/>
              </a:lnSpc>
              <a:spcBef>
                <a:spcPts val="600"/>
              </a:spcBef>
              <a:spcAft>
                <a:spcPts val="600"/>
              </a:spcAft>
              <a:buFont typeface="Arial"/>
              <a:buChar char="•"/>
            </a:pPr>
            <a:r>
              <a:rPr lang="es-ES" sz="1800" dirty="0" smtClean="0">
                <a:latin typeface="GillSans" panose="020B0602020204020204" pitchFamily="34" charset="0"/>
              </a:rPr>
              <a:t>A Spanish class for children.</a:t>
            </a:r>
          </a:p>
          <a:p>
            <a:pPr indent="-285750" algn="l">
              <a:lnSpc>
                <a:spcPct val="120000"/>
              </a:lnSpc>
              <a:spcBef>
                <a:spcPts val="600"/>
              </a:spcBef>
              <a:spcAft>
                <a:spcPts val="600"/>
              </a:spcAft>
              <a:buFont typeface="Arial"/>
              <a:buChar char="•"/>
            </a:pPr>
            <a:r>
              <a:rPr lang="es-ES" sz="1800" dirty="0" smtClean="0">
                <a:latin typeface="GillSans" panose="020B0602020204020204" pitchFamily="34" charset="0"/>
              </a:rPr>
              <a:t>Typical Spanish features.</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3" name="Subtítulo 2"/>
          <p:cNvSpPr txBox="1">
            <a:spLocks/>
          </p:cNvSpPr>
          <p:nvPr/>
        </p:nvSpPr>
        <p:spPr>
          <a:xfrm>
            <a:off x="1140985" y="1349278"/>
            <a:ext cx="6895515" cy="525821"/>
          </a:xfrm>
          <a:prstGeom prst="rect">
            <a:avLst/>
          </a:prstGeom>
        </p:spPr>
        <p:txBody>
          <a:bodyPr vert="horz" lIns="91440" tIns="45720" rIns="91440" bIns="45720" rtlCol="0">
            <a:normAutofit/>
          </a:bodyPr>
          <a:lstStyle/>
          <a:p>
            <a:pPr indent="-285750" algn="ctr">
              <a:lnSpc>
                <a:spcPct val="120000"/>
              </a:lnSpc>
              <a:spcBef>
                <a:spcPts val="600"/>
              </a:spcBef>
              <a:spcAft>
                <a:spcPts val="600"/>
              </a:spcAft>
            </a:pPr>
            <a:r>
              <a:rPr lang="es-ES" dirty="0" smtClean="0">
                <a:solidFill>
                  <a:schemeClr val="accent1">
                    <a:lumMod val="50000"/>
                  </a:schemeClr>
                </a:solidFill>
                <a:latin typeface="GillSans" panose="020B0602020204020204" pitchFamily="34" charset="0"/>
                <a:cs typeface="Avenir 85 Heavy"/>
              </a:rPr>
              <a:t>JOB SHADOWING:  Visit and partaking in a TRADITIONAL SCHOOL</a:t>
            </a:r>
          </a:p>
        </p:txBody>
      </p:sp>
      <p:pic>
        <p:nvPicPr>
          <p:cNvPr id="14" name="Shape 185" descr="nasza.png"/>
          <p:cNvPicPr preferRelativeResize="0"/>
          <p:nvPr/>
        </p:nvPicPr>
        <p:blipFill>
          <a:blip r:embed="rId6">
            <a:alphaModFix/>
          </a:blip>
          <a:stretch>
            <a:fillRect/>
          </a:stretch>
        </p:blipFill>
        <p:spPr>
          <a:xfrm>
            <a:off x="797890" y="2429868"/>
            <a:ext cx="3306065" cy="12366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Teaching</a:t>
            </a:r>
            <a:r>
              <a:rPr lang="es-ES_tradnl" sz="3600" b="1" dirty="0" smtClean="0">
                <a:latin typeface="GillSans" panose="020B0602020204020204" pitchFamily="34" charset="0"/>
                <a:cs typeface="Avenir LT 65 Medium"/>
              </a:rPr>
              <a:t> 2 </a:t>
            </a:r>
            <a:r>
              <a:rPr lang="es-ES_tradnl" sz="3600" b="1" dirty="0" err="1" smtClean="0">
                <a:latin typeface="GillSans" panose="020B0602020204020204" pitchFamily="34" charset="0"/>
                <a:cs typeface="Avenir LT 65 Medium"/>
              </a:rPr>
              <a:t>Teach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Gamify</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your</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class</a:t>
            </a:r>
            <a:endParaRPr lang="es-ES_tradnl" sz="3600" b="1" dirty="0" smtClean="0">
              <a:latin typeface="GillSans" panose="020B0602020204020204" pitchFamily="34" charset="0"/>
              <a:cs typeface="Avenir LT 65 Medium"/>
            </a:endParaRPr>
          </a:p>
        </p:txBody>
      </p:sp>
      <p:sp>
        <p:nvSpPr>
          <p:cNvPr id="3" name="Subtítulo 2"/>
          <p:cNvSpPr>
            <a:spLocks noGrp="1"/>
          </p:cNvSpPr>
          <p:nvPr>
            <p:ph type="subTitle" idx="1"/>
          </p:nvPr>
        </p:nvSpPr>
        <p:spPr>
          <a:xfrm>
            <a:off x="1944635" y="2311623"/>
            <a:ext cx="5258451" cy="3154928"/>
          </a:xfrm>
        </p:spPr>
        <p:txBody>
          <a:bodyPr>
            <a:normAutofit/>
          </a:bodyPr>
          <a:lstStyle/>
          <a:p>
            <a:pPr marL="990000" indent="-990000" algn="l">
              <a:lnSpc>
                <a:spcPct val="120000"/>
              </a:lnSpc>
              <a:spcBef>
                <a:spcPts val="600"/>
              </a:spcBef>
              <a:spcAft>
                <a:spcPts val="600"/>
              </a:spcAft>
            </a:pPr>
            <a:r>
              <a:rPr lang="es-ES" sz="1800" b="1" dirty="0" smtClean="0">
                <a:solidFill>
                  <a:schemeClr val="accent2">
                    <a:lumMod val="75000"/>
                  </a:schemeClr>
                </a:solidFill>
                <a:latin typeface="GillSans" panose="020B0602020204020204" pitchFamily="34" charset="0"/>
              </a:rPr>
              <a:t>G</a:t>
            </a:r>
            <a:r>
              <a:rPr lang="es-ES" sz="1800" dirty="0" smtClean="0">
                <a:latin typeface="GillSans" panose="020B0602020204020204" pitchFamily="34" charset="0"/>
              </a:rPr>
              <a:t> - Goal = Setting up the aim to reach</a:t>
            </a:r>
          </a:p>
          <a:p>
            <a:pPr marL="990000" indent="-990000" algn="l">
              <a:lnSpc>
                <a:spcPct val="120000"/>
              </a:lnSpc>
              <a:spcBef>
                <a:spcPts val="600"/>
              </a:spcBef>
              <a:spcAft>
                <a:spcPts val="600"/>
              </a:spcAft>
            </a:pPr>
            <a:r>
              <a:rPr lang="es-ES" sz="1800" b="1" dirty="0" smtClean="0">
                <a:solidFill>
                  <a:schemeClr val="accent2">
                    <a:lumMod val="75000"/>
                  </a:schemeClr>
                </a:solidFill>
                <a:latin typeface="GillSans" panose="020B0602020204020204" pitchFamily="34" charset="0"/>
              </a:rPr>
              <a:t>R</a:t>
            </a:r>
            <a:r>
              <a:rPr lang="es-ES" sz="1800" dirty="0" smtClean="0">
                <a:latin typeface="GillSans" panose="020B0602020204020204" pitchFamily="34" charset="0"/>
              </a:rPr>
              <a:t> - Reality = Be aware of the point we are starting from y all we have to do to reach our goal</a:t>
            </a:r>
          </a:p>
          <a:p>
            <a:pPr marL="990000" indent="-990000" algn="l">
              <a:lnSpc>
                <a:spcPct val="120000"/>
              </a:lnSpc>
              <a:spcBef>
                <a:spcPts val="600"/>
              </a:spcBef>
              <a:spcAft>
                <a:spcPts val="600"/>
              </a:spcAft>
            </a:pPr>
            <a:r>
              <a:rPr lang="es-ES" sz="1800" b="1" dirty="0" smtClean="0">
                <a:solidFill>
                  <a:srgbClr val="953735"/>
                </a:solidFill>
                <a:latin typeface="GillSans" panose="020B0602020204020204" pitchFamily="34" charset="0"/>
              </a:rPr>
              <a:t>O</a:t>
            </a:r>
            <a:r>
              <a:rPr lang="es-ES" sz="1800" dirty="0" smtClean="0">
                <a:latin typeface="GillSans" panose="020B0602020204020204" pitchFamily="34" charset="0"/>
              </a:rPr>
              <a:t> - Options =  Means we can gather to overcome the limitations</a:t>
            </a:r>
          </a:p>
          <a:p>
            <a:pPr marL="990000" indent="-990000" algn="l">
              <a:lnSpc>
                <a:spcPct val="120000"/>
              </a:lnSpc>
              <a:spcBef>
                <a:spcPts val="600"/>
              </a:spcBef>
              <a:spcAft>
                <a:spcPts val="600"/>
              </a:spcAft>
            </a:pPr>
            <a:r>
              <a:rPr lang="es-ES" sz="1800" b="1" dirty="0" smtClean="0">
                <a:solidFill>
                  <a:srgbClr val="953735"/>
                </a:solidFill>
                <a:latin typeface="GillSans" panose="020B0602020204020204" pitchFamily="34" charset="0"/>
              </a:rPr>
              <a:t>W</a:t>
            </a:r>
            <a:r>
              <a:rPr lang="es-ES" sz="1800" dirty="0" smtClean="0">
                <a:latin typeface="GillSans" panose="020B0602020204020204" pitchFamily="34" charset="0"/>
              </a:rPr>
              <a:t> - Will = Will and commitment that define the plan of action</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0" name="Subtítulo 2"/>
          <p:cNvSpPr txBox="1">
            <a:spLocks/>
          </p:cNvSpPr>
          <p:nvPr/>
        </p:nvSpPr>
        <p:spPr>
          <a:xfrm>
            <a:off x="1140985" y="1349278"/>
            <a:ext cx="6895515" cy="525821"/>
          </a:xfrm>
          <a:prstGeom prst="rect">
            <a:avLst/>
          </a:prstGeom>
        </p:spPr>
        <p:txBody>
          <a:bodyPr vert="horz" lIns="91440" tIns="45720" rIns="91440" bIns="45720" rtlCol="0">
            <a:normAutofit/>
          </a:bodyPr>
          <a:lstStyle/>
          <a:p>
            <a:pPr lvl="0" indent="-285750" algn="ctr">
              <a:lnSpc>
                <a:spcPct val="120000"/>
              </a:lnSpc>
              <a:spcBef>
                <a:spcPts val="600"/>
              </a:spcBef>
              <a:spcAft>
                <a:spcPts val="600"/>
              </a:spcAft>
            </a:pPr>
            <a:r>
              <a:rPr lang="es-ES" dirty="0" smtClean="0">
                <a:solidFill>
                  <a:schemeClr val="accent1">
                    <a:lumMod val="50000"/>
                  </a:schemeClr>
                </a:solidFill>
                <a:latin typeface="GillSans" panose="020B0602020204020204" pitchFamily="34" charset="0"/>
                <a:cs typeface="Avenir 85 Heavy"/>
              </a:rPr>
              <a:t>Coaching Model: GROW MODEL</a:t>
            </a: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Teaching</a:t>
            </a:r>
            <a:r>
              <a:rPr lang="es-ES_tradnl" sz="3600" b="1" dirty="0" smtClean="0">
                <a:latin typeface="GillSans" panose="020B0602020204020204" pitchFamily="34" charset="0"/>
                <a:cs typeface="Avenir LT 65 Medium"/>
              </a:rPr>
              <a:t> 2 </a:t>
            </a:r>
            <a:r>
              <a:rPr lang="es-ES_tradnl" sz="3600" b="1" dirty="0" err="1" smtClean="0">
                <a:latin typeface="GillSans" panose="020B0602020204020204" pitchFamily="34" charset="0"/>
                <a:cs typeface="Avenir LT 65 Medium"/>
              </a:rPr>
              <a:t>Teach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Gamify</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your</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class</a:t>
            </a:r>
            <a:endParaRPr lang="es-ES_tradnl" sz="3600" b="1" dirty="0" smtClean="0">
              <a:latin typeface="GillSans" panose="020B0602020204020204" pitchFamily="34" charset="0"/>
              <a:cs typeface="Avenir LT 65 Medium"/>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2" name="Shape 205" descr="Warsaw_Uprising_by_Chrzanowski_-_Henio_Roma_-_14828.jpg"/>
          <p:cNvPicPr preferRelativeResize="0"/>
          <p:nvPr/>
        </p:nvPicPr>
        <p:blipFill>
          <a:blip r:embed="rId6">
            <a:alphaModFix/>
          </a:blip>
          <a:stretch>
            <a:fillRect/>
          </a:stretch>
        </p:blipFill>
        <p:spPr>
          <a:xfrm>
            <a:off x="339072" y="2492755"/>
            <a:ext cx="4118041" cy="2657709"/>
          </a:xfrm>
          <a:prstGeom prst="rect">
            <a:avLst/>
          </a:prstGeom>
          <a:noFill/>
          <a:ln>
            <a:noFill/>
          </a:ln>
        </p:spPr>
      </p:pic>
      <p:pic>
        <p:nvPicPr>
          <p:cNvPr id="13" name="Shape 206" descr="20161015_102819.jpg"/>
          <p:cNvPicPr preferRelativeResize="0"/>
          <p:nvPr/>
        </p:nvPicPr>
        <p:blipFill>
          <a:blip r:embed="rId7">
            <a:alphaModFix/>
          </a:blip>
          <a:stretch>
            <a:fillRect/>
          </a:stretch>
        </p:blipFill>
        <p:spPr>
          <a:xfrm>
            <a:off x="4596388" y="2558355"/>
            <a:ext cx="4243185" cy="2386791"/>
          </a:xfrm>
          <a:prstGeom prst="rect">
            <a:avLst/>
          </a:prstGeom>
          <a:noFill/>
          <a:ln>
            <a:noFill/>
          </a:ln>
        </p:spPr>
      </p:pic>
      <p:sp>
        <p:nvSpPr>
          <p:cNvPr id="14" name="Shape 207"/>
          <p:cNvSpPr/>
          <p:nvPr/>
        </p:nvSpPr>
        <p:spPr>
          <a:xfrm>
            <a:off x="2290976" y="1968549"/>
            <a:ext cx="4586045" cy="641424"/>
          </a:xfrm>
          <a:prstGeom prst="rect">
            <a:avLst/>
          </a:prstGeom>
        </p:spPr>
        <p:txBody>
          <a:bodyPr>
            <a:prstTxWarp prst="textPlain">
              <a:avLst/>
            </a:prstTxWarp>
          </a:bodyPr>
          <a:lstStyle/>
          <a:p>
            <a:pPr lvl="0" algn="ctr"/>
            <a:r>
              <a:rPr b="0" i="0" dirty="0" smtClean="0">
                <a:ln w="9525" cap="flat" cmpd="sng">
                  <a:solidFill>
                    <a:schemeClr val="dk2"/>
                  </a:solidFill>
                  <a:prstDash val="solid"/>
                  <a:round/>
                  <a:headEnd type="none" w="med" len="med"/>
                  <a:tailEnd type="none" w="med" len="med"/>
                </a:ln>
                <a:solidFill>
                  <a:srgbClr val="FF0000"/>
                </a:solidFill>
                <a:latin typeface="Arial"/>
              </a:rPr>
              <a:t>NO</a:t>
            </a:r>
            <a:r>
              <a:rPr lang="es-ES_tradnl" b="0" i="0" dirty="0" smtClean="0">
                <a:ln w="9525" cap="flat" cmpd="sng">
                  <a:solidFill>
                    <a:schemeClr val="dk2"/>
                  </a:solidFill>
                  <a:prstDash val="solid"/>
                  <a:round/>
                  <a:headEnd type="none" w="med" len="med"/>
                  <a:tailEnd type="none" w="med" len="med"/>
                </a:ln>
                <a:solidFill>
                  <a:srgbClr val="FF0000"/>
                </a:solidFill>
                <a:latin typeface="Arial"/>
              </a:rPr>
              <a:t>T</a:t>
            </a:r>
            <a:r>
              <a:rPr b="0" i="0" dirty="0" smtClean="0">
                <a:ln w="9525" cap="flat" cmpd="sng">
                  <a:solidFill>
                    <a:schemeClr val="dk2"/>
                  </a:solidFill>
                  <a:prstDash val="solid"/>
                  <a:round/>
                  <a:headEnd type="none" w="med" len="med"/>
                  <a:tailEnd type="none" w="med" len="med"/>
                </a:ln>
                <a:solidFill>
                  <a:srgbClr val="FF0000"/>
                </a:solidFill>
                <a:latin typeface="Arial"/>
              </a:rPr>
              <a:t> </a:t>
            </a:r>
            <a:r>
              <a:rPr lang="es-ES_tradnl" b="0" i="0" dirty="0" smtClean="0">
                <a:ln w="9525" cap="flat" cmpd="sng">
                  <a:solidFill>
                    <a:schemeClr val="dk2"/>
                  </a:solidFill>
                  <a:prstDash val="solid"/>
                  <a:round/>
                  <a:headEnd type="none" w="med" len="med"/>
                  <a:tailEnd type="none" w="med" len="med"/>
                </a:ln>
                <a:solidFill>
                  <a:srgbClr val="FF0000"/>
                </a:solidFill>
                <a:latin typeface="Arial"/>
              </a:rPr>
              <a:t>   </a:t>
            </a:r>
            <a:r>
              <a:rPr b="0" i="0" dirty="0" smtClean="0">
                <a:ln w="9525" cap="flat" cmpd="sng">
                  <a:solidFill>
                    <a:schemeClr val="dk2"/>
                  </a:solidFill>
                  <a:prstDash val="solid"/>
                  <a:round/>
                  <a:headEnd type="none" w="med" len="med"/>
                  <a:tailEnd type="none" w="med" len="med"/>
                </a:ln>
                <a:solidFill>
                  <a:srgbClr val="FF0000"/>
                </a:solidFill>
                <a:latin typeface="Arial"/>
              </a:rPr>
              <a:t>    </a:t>
            </a:r>
            <a:r>
              <a:rPr lang="es-ES_tradnl" b="0" i="0" dirty="0" smtClean="0">
                <a:ln w="9525" cap="flat" cmpd="sng">
                  <a:solidFill>
                    <a:schemeClr val="dk2"/>
                  </a:solidFill>
                  <a:prstDash val="solid"/>
                  <a:round/>
                  <a:headEnd type="none" w="med" len="med"/>
                  <a:tailEnd type="none" w="med" len="med"/>
                </a:ln>
                <a:solidFill>
                  <a:srgbClr val="FF0000"/>
                </a:solidFill>
                <a:latin typeface="Arial"/>
              </a:rPr>
              <a:t>YES</a:t>
            </a:r>
            <a:endParaRPr b="0" i="0" dirty="0">
              <a:ln w="9525" cap="flat" cmpd="sng">
                <a:solidFill>
                  <a:schemeClr val="dk2"/>
                </a:solidFill>
                <a:prstDash val="solid"/>
                <a:round/>
                <a:headEnd type="none" w="med" len="med"/>
                <a:tailEnd type="none" w="med" len="med"/>
              </a:ln>
              <a:solidFill>
                <a:srgbClr val="FF0000"/>
              </a:solidFill>
              <a:latin typeface="Arial"/>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Teaching</a:t>
            </a:r>
            <a:r>
              <a:rPr lang="es-ES_tradnl" sz="3600" b="1" dirty="0" smtClean="0">
                <a:latin typeface="GillSans" panose="020B0602020204020204" pitchFamily="34" charset="0"/>
                <a:cs typeface="Avenir LT 65 Medium"/>
              </a:rPr>
              <a:t> 2 </a:t>
            </a:r>
            <a:r>
              <a:rPr lang="es-ES_tradnl" sz="3600" b="1" dirty="0" err="1" smtClean="0">
                <a:latin typeface="GillSans" panose="020B0602020204020204" pitchFamily="34" charset="0"/>
                <a:cs typeface="Avenir LT 65 Medium"/>
              </a:rPr>
              <a:t>Teach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Gamify</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your</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class</a:t>
            </a:r>
            <a:endParaRPr lang="es-ES_tradnl" sz="3600" b="1" dirty="0" smtClean="0">
              <a:latin typeface="GillSans" panose="020B0602020204020204" pitchFamily="34" charset="0"/>
              <a:cs typeface="Avenir LT 65 Medium"/>
            </a:endParaRPr>
          </a:p>
        </p:txBody>
      </p:sp>
      <p:sp>
        <p:nvSpPr>
          <p:cNvPr id="3" name="Subtítulo 2"/>
          <p:cNvSpPr>
            <a:spLocks noGrp="1"/>
          </p:cNvSpPr>
          <p:nvPr>
            <p:ph type="subTitle" idx="1"/>
          </p:nvPr>
        </p:nvSpPr>
        <p:spPr>
          <a:xfrm>
            <a:off x="4682998" y="2262023"/>
            <a:ext cx="4048014" cy="3621225"/>
          </a:xfrm>
        </p:spPr>
        <p:txBody>
          <a:bodyPr>
            <a:normAutofit/>
          </a:bodyPr>
          <a:lstStyle/>
          <a:p>
            <a:pPr indent="-285750" algn="l">
              <a:lnSpc>
                <a:spcPct val="120000"/>
              </a:lnSpc>
              <a:spcBef>
                <a:spcPts val="600"/>
              </a:spcBef>
              <a:spcAft>
                <a:spcPts val="600"/>
              </a:spcAft>
            </a:pPr>
            <a:r>
              <a:rPr lang="es-ES" sz="1800" dirty="0" smtClean="0">
                <a:latin typeface="GillSans" panose="020B0602020204020204" pitchFamily="34" charset="0"/>
              </a:rPr>
              <a:t>NASZA GYMNASIUM</a:t>
            </a:r>
          </a:p>
          <a:p>
            <a:pPr indent="-285750" algn="l">
              <a:lnSpc>
                <a:spcPct val="120000"/>
              </a:lnSpc>
              <a:spcBef>
                <a:spcPts val="600"/>
              </a:spcBef>
              <a:spcAft>
                <a:spcPts val="600"/>
              </a:spcAft>
            </a:pPr>
            <a:r>
              <a:rPr lang="es-ES" sz="1800" dirty="0" smtClean="0">
                <a:latin typeface="GillSans" panose="020B0602020204020204" pitchFamily="34" charset="0"/>
              </a:rPr>
              <a:t>It is a Secondary school.</a:t>
            </a:r>
          </a:p>
          <a:p>
            <a:pPr indent="-285750" algn="l">
              <a:lnSpc>
                <a:spcPct val="120000"/>
              </a:lnSpc>
              <a:spcBef>
                <a:spcPts val="600"/>
              </a:spcBef>
              <a:spcAft>
                <a:spcPts val="600"/>
              </a:spcAft>
            </a:pPr>
            <a:r>
              <a:rPr lang="es-ES" sz="1800" dirty="0" smtClean="0">
                <a:latin typeface="GillSans" panose="020B0602020204020204" pitchFamily="34" charset="0"/>
              </a:rPr>
              <a:t>Explanations and a Presentation about our country.</a:t>
            </a:r>
          </a:p>
          <a:p>
            <a:pPr indent="-285750" algn="l">
              <a:lnSpc>
                <a:spcPct val="120000"/>
              </a:lnSpc>
              <a:spcBef>
                <a:spcPts val="600"/>
              </a:spcBef>
              <a:spcAft>
                <a:spcPts val="600"/>
              </a:spcAft>
            </a:pPr>
            <a:endParaRPr lang="es-ES" sz="1800"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3" name="Subtítulo 2"/>
          <p:cNvSpPr txBox="1">
            <a:spLocks/>
          </p:cNvSpPr>
          <p:nvPr/>
        </p:nvSpPr>
        <p:spPr>
          <a:xfrm>
            <a:off x="813572" y="1349278"/>
            <a:ext cx="7530499" cy="525821"/>
          </a:xfrm>
          <a:prstGeom prst="rect">
            <a:avLst/>
          </a:prstGeom>
        </p:spPr>
        <p:txBody>
          <a:bodyPr vert="horz" lIns="91440" tIns="45720" rIns="91440" bIns="45720" rtlCol="0">
            <a:normAutofit/>
          </a:bodyPr>
          <a:lstStyle/>
          <a:p>
            <a:pPr indent="-285750" algn="ctr">
              <a:lnSpc>
                <a:spcPct val="120000"/>
              </a:lnSpc>
              <a:spcBef>
                <a:spcPts val="600"/>
              </a:spcBef>
              <a:spcAft>
                <a:spcPts val="600"/>
              </a:spcAft>
            </a:pPr>
            <a:r>
              <a:rPr lang="es-ES" dirty="0" smtClean="0">
                <a:solidFill>
                  <a:schemeClr val="accent1">
                    <a:lumMod val="50000"/>
                  </a:schemeClr>
                </a:solidFill>
                <a:latin typeface="GillSans" panose="020B0602020204020204" pitchFamily="34" charset="0"/>
                <a:cs typeface="Avenir 85 Heavy"/>
              </a:rPr>
              <a:t>JOB SHADOWING:  Visit and partaking in a traditional Secondary School</a:t>
            </a:r>
          </a:p>
        </p:txBody>
      </p:sp>
      <p:pic>
        <p:nvPicPr>
          <p:cNvPr id="12" name="Shape 218" descr="nazca.png"/>
          <p:cNvPicPr preferRelativeResize="0"/>
          <p:nvPr/>
        </p:nvPicPr>
        <p:blipFill>
          <a:blip r:embed="rId6">
            <a:alphaModFix/>
          </a:blip>
          <a:stretch>
            <a:fillRect/>
          </a:stretch>
        </p:blipFill>
        <p:spPr>
          <a:xfrm>
            <a:off x="1140304" y="2404667"/>
            <a:ext cx="2656721" cy="22224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Shape 216" descr="nasza01.png"/>
          <p:cNvPicPr preferRelativeResize="0"/>
          <p:nvPr/>
        </p:nvPicPr>
        <p:blipFill>
          <a:blip r:embed="rId7">
            <a:alphaModFix/>
          </a:blip>
          <a:stretch>
            <a:fillRect/>
          </a:stretch>
        </p:blipFill>
        <p:spPr>
          <a:xfrm>
            <a:off x="5686907" y="4065184"/>
            <a:ext cx="1319050" cy="12366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Teaching</a:t>
            </a:r>
            <a:r>
              <a:rPr lang="es-ES_tradnl" sz="3600" b="1" dirty="0" smtClean="0">
                <a:latin typeface="GillSans" panose="020B0602020204020204" pitchFamily="34" charset="0"/>
                <a:cs typeface="Avenir LT 65 Medium"/>
              </a:rPr>
              <a:t> 2 </a:t>
            </a:r>
            <a:r>
              <a:rPr lang="es-ES_tradnl" sz="3600" b="1" dirty="0" err="1" smtClean="0">
                <a:latin typeface="GillSans" panose="020B0602020204020204" pitchFamily="34" charset="0"/>
                <a:cs typeface="Avenir LT 65 Medium"/>
              </a:rPr>
              <a:t>Teach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Gamify</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your</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class</a:t>
            </a:r>
            <a:endParaRPr lang="es-ES_tradnl" sz="3600" b="1" dirty="0" smtClean="0">
              <a:latin typeface="GillSans" panose="020B0602020204020204" pitchFamily="34" charset="0"/>
              <a:cs typeface="Avenir LT 65 Medium"/>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0" name="Subtítulo 2"/>
          <p:cNvSpPr txBox="1">
            <a:spLocks/>
          </p:cNvSpPr>
          <p:nvPr/>
        </p:nvSpPr>
        <p:spPr>
          <a:xfrm>
            <a:off x="1081456" y="2668792"/>
            <a:ext cx="6984810" cy="1944546"/>
          </a:xfrm>
          <a:prstGeom prst="rect">
            <a:avLst/>
          </a:prstGeom>
        </p:spPr>
        <p:txBody>
          <a:bodyPr vert="horz" lIns="91440" tIns="45720" rIns="91440" bIns="45720" rtlCol="0">
            <a:noAutofit/>
          </a:bodyPr>
          <a:lstStyle/>
          <a:p>
            <a:pPr lvl="0" indent="-285750" algn="ctr">
              <a:lnSpc>
                <a:spcPct val="120000"/>
              </a:lnSpc>
              <a:spcBef>
                <a:spcPts val="600"/>
              </a:spcBef>
              <a:spcAft>
                <a:spcPts val="600"/>
              </a:spcAft>
            </a:pPr>
            <a:r>
              <a:rPr lang="es-ES" sz="4000" b="1" dirty="0" smtClean="0">
                <a:solidFill>
                  <a:schemeClr val="accent1">
                    <a:lumMod val="50000"/>
                  </a:schemeClr>
                </a:solidFill>
                <a:latin typeface="GillSans" panose="020B0602020204020204" pitchFamily="34" charset="0"/>
                <a:cs typeface="Avenir 85 Heavy"/>
              </a:rPr>
              <a:t>Thank you for your attention</a:t>
            </a:r>
          </a:p>
        </p:txBody>
      </p:sp>
      <p:sp>
        <p:nvSpPr>
          <p:cNvPr id="11" name="Subtítulo 2"/>
          <p:cNvSpPr>
            <a:spLocks noGrp="1"/>
          </p:cNvSpPr>
          <p:nvPr>
            <p:ph type="subTitle" idx="1"/>
          </p:nvPr>
        </p:nvSpPr>
        <p:spPr>
          <a:xfrm>
            <a:off x="446473" y="5188768"/>
            <a:ext cx="8264698" cy="932588"/>
          </a:xfrm>
        </p:spPr>
        <p:txBody>
          <a:bodyPr>
            <a:noAutofit/>
          </a:bodyPr>
          <a:lstStyle/>
          <a:p>
            <a:pPr indent="-285750" algn="l">
              <a:lnSpc>
                <a:spcPts val="1760"/>
              </a:lnSpc>
              <a:spcBef>
                <a:spcPts val="1800"/>
              </a:spcBef>
            </a:pPr>
            <a:r>
              <a:rPr lang="es-ES" sz="1600" dirty="0" smtClean="0">
                <a:latin typeface="GillSans" panose="020B0602020204020204" pitchFamily="34" charset="0"/>
              </a:rPr>
              <a:t>This project has been funded with support from the European Commission.</a:t>
            </a:r>
            <a:br>
              <a:rPr lang="es-ES" sz="1600" dirty="0" smtClean="0">
                <a:latin typeface="GillSans" panose="020B0602020204020204" pitchFamily="34" charset="0"/>
              </a:rPr>
            </a:br>
            <a:r>
              <a:rPr lang="es-ES" sz="1600" dirty="0" smtClean="0">
                <a:latin typeface="GillSans" panose="020B0602020204020204" pitchFamily="34" charset="0"/>
              </a:rPr>
              <a:t>This publication [communication] reflects the views only of the author, and the Commission cannot be held responsible for any use which may be made of the information contained therein.	</a:t>
            </a: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3371</TotalTime>
  <Words>905</Words>
  <Application>Microsoft Office PowerPoint</Application>
  <PresentationFormat>Presentación en pantalla (4:3)</PresentationFormat>
  <Paragraphs>116</Paragraphs>
  <Slides>15</Slides>
  <Notes>1</Notes>
  <HiddenSlides>0</HiddenSlides>
  <MMClips>0</MMClips>
  <ScaleCrop>false</ScaleCrop>
  <HeadingPairs>
    <vt:vector size="4" baseType="variant">
      <vt:variant>
        <vt:lpstr>Plantilla de diseño</vt:lpstr>
      </vt:variant>
      <vt:variant>
        <vt:i4>1</vt:i4>
      </vt:variant>
      <vt:variant>
        <vt:lpstr>Títulos de diapositiva</vt:lpstr>
      </vt:variant>
      <vt:variant>
        <vt:i4>15</vt:i4>
      </vt:variant>
    </vt:vector>
  </HeadingPairs>
  <TitlesOfParts>
    <vt:vector size="16" baseType="lpstr">
      <vt:lpstr>Office Theme</vt:lpstr>
      <vt:lpstr>Diapositiva 1</vt:lpstr>
      <vt:lpstr>Teaching 2 Teach: Gamify your class</vt:lpstr>
      <vt:lpstr>Teaching 2 Teach: Gamify your class</vt:lpstr>
      <vt:lpstr>Teaching 2 Teach: Gamify your class</vt:lpstr>
      <vt:lpstr>Teaching 2 Teach: Gamify your class</vt:lpstr>
      <vt:lpstr>Teaching 2 Teach: Gamify your class</vt:lpstr>
      <vt:lpstr>Teaching 2 Teach: Gamify your class</vt:lpstr>
      <vt:lpstr>Teaching 2 Teach: Gamify your class</vt:lpstr>
      <vt:lpstr>Teaching 2 Teach: Gamify your class</vt:lpstr>
      <vt:lpstr>Teaching 2 Teach: Gamify your class</vt:lpstr>
      <vt:lpstr>Teaching 2 Teach: Gamify your class</vt:lpstr>
      <vt:lpstr>Teaching 2 Teach: Gamify your class</vt:lpstr>
      <vt:lpstr>Teaching 2 Teach: Gamify your class</vt:lpstr>
      <vt:lpstr>Teaching 2 Teach: Gamify your class</vt:lpstr>
      <vt:lpstr>Teaching 2 Teach: Gamify your class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Jose Antonio Sanchez Garcia</cp:lastModifiedBy>
  <cp:revision>294</cp:revision>
  <dcterms:created xsi:type="dcterms:W3CDTF">2017-06-22T18:21:55Z</dcterms:created>
  <dcterms:modified xsi:type="dcterms:W3CDTF">2017-06-22T18:24:09Z</dcterms:modified>
</cp:coreProperties>
</file>