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ldMasterIdLst>
    <p:sldMasterId r:id="rId1"/>
  </p:sldMasterIdLst>
  <p:notesMasterIdLst>
    <p:notesMasterId r:id="rId13"/>
  </p:notes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-29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body"/>
          </p:nvPr>
        </p:nvSpPr>
        <p:spPr>
          <a:xfrm>
            <a:off x="653040" y="4002120"/>
            <a:ext cx="5551560" cy="4310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2520">
                <a:latin typeface="Arial"/>
              </a:rPr>
              <a:t>Pulse para editar el formato de las notas</a:t>
            </a:r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&lt;encabezamiento&gt;</a:t>
            </a:r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dt"/>
          </p:nvPr>
        </p:nvSpPr>
        <p:spPr>
          <a:xfrm>
            <a:off x="388152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80" name="PlaceHolder 4"/>
          <p:cNvSpPr>
            <a:spLocks noGrp="1"/>
          </p:cNvSpPr>
          <p:nvPr>
            <p:ph type="ftr"/>
          </p:nvPr>
        </p:nvSpPr>
        <p:spPr>
          <a:xfrm>
            <a:off x="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81" name="PlaceHolder 5"/>
          <p:cNvSpPr>
            <a:spLocks noGrp="1"/>
          </p:cNvSpPr>
          <p:nvPr>
            <p:ph type="sldNum"/>
          </p:nvPr>
        </p:nvSpPr>
        <p:spPr>
          <a:xfrm>
            <a:off x="388152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3F62C165-C141-465A-BE40-466677F37B2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1794274-D4AF-4F80-8A08-2195C6D2EEDC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654560"/>
            <a:ext cx="822960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61000"/>
            <a:ext cx="7347960" cy="4644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5" name="Imagen 7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6" name="Imagen 7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152400"/>
            <a:ext cx="4191000" cy="16642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1981200"/>
            <a:ext cx="41910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Tx/>
              <a:buNone/>
              <a:defRPr sz="2000" b="0" i="0" kern="1200">
                <a:solidFill>
                  <a:schemeClr val="accent1">
                    <a:lumMod val="50000"/>
                  </a:schemeClr>
                </a:solidFill>
                <a:effectLst/>
                <a:latin typeface="Avenir 85 Heavy"/>
                <a:ea typeface="+mn-ea"/>
                <a:cs typeface="Avenir 85 Heavy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Haga clic para modificar el estilo de subtítulo del patrón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/>
          <p:cNvPicPr/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3640" cy="6854040"/>
          </a:xfrm>
          <a:prstGeom prst="rect">
            <a:avLst/>
          </a:prstGeom>
          <a:ln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S" sz="3409">
                <a:latin typeface="Times New Roman"/>
              </a:rPr>
              <a:t>Pulse para editar el formato del texto de título</a:t>
            </a:r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 sz="2910">
                <a:latin typeface="Times New Roman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539">
                <a:latin typeface="Times New Roman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179">
                <a:latin typeface="Times New Roman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1810">
                <a:latin typeface="Times New Roman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Séptimo nivel del esquema</a:t>
            </a:r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dt"/>
          </p:nvPr>
        </p:nvSpPr>
        <p:spPr>
          <a:xfrm>
            <a:off x="45720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41" name="PlaceHolder 4"/>
          <p:cNvSpPr>
            <a:spLocks noGrp="1"/>
          </p:cNvSpPr>
          <p:nvPr>
            <p:ph type="ftr"/>
          </p:nvPr>
        </p:nvSpPr>
        <p:spPr>
          <a:xfrm>
            <a:off x="3126960" y="6247440"/>
            <a:ext cx="2898360" cy="47304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42" name="PlaceHolder 5"/>
          <p:cNvSpPr>
            <a:spLocks noGrp="1"/>
          </p:cNvSpPr>
          <p:nvPr>
            <p:ph type="sldNum"/>
          </p:nvPr>
        </p:nvSpPr>
        <p:spPr>
          <a:xfrm>
            <a:off x="655596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3FEB11C6-06CA-40D5-8D47-CFCE061BB8B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2"/>
          <p:cNvPicPr/>
          <p:nvPr/>
        </p:nvPicPr>
        <p:blipFill>
          <a:blip r:embed="rId3"/>
          <a:stretch>
            <a:fillRect/>
          </a:stretch>
        </p:blipFill>
        <p:spPr>
          <a:xfrm>
            <a:off x="720" y="72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648000" y="1584000"/>
            <a:ext cx="7913880" cy="4136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sz="4800" b="1" dirty="0">
                <a:solidFill>
                  <a:srgbClr val="FFFFFF"/>
                </a:solidFill>
                <a:latin typeface="Gill Sans"/>
                <a:cs typeface="Gill Sans"/>
              </a:rPr>
              <a:t>SISTEMA EDUCATIVO POLACO</a:t>
            </a:r>
            <a:endParaRPr sz="4800" b="1" dirty="0">
              <a:latin typeface="Gill Sans"/>
              <a:cs typeface="Gill Sans"/>
            </a:endParaRPr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sz="2400" b="1" dirty="0">
                <a:solidFill>
                  <a:srgbClr val="FFFFFF"/>
                </a:solidFill>
                <a:latin typeface="GillSans"/>
              </a:rPr>
              <a:t>Erasmus+  KA104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200" b="1" dirty="0">
                <a:solidFill>
                  <a:srgbClr val="FFFFFF"/>
                </a:solidFill>
                <a:latin typeface="GillSans"/>
              </a:rPr>
              <a:t>Multiculturalidad y Diversidad en la Educación de Adultos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CEPA “Maestro Martín Cisneros”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Cáceres 2016-2017</a:t>
            </a:r>
            <a:endParaRPr dirty="0"/>
          </a:p>
        </p:txBody>
      </p:sp>
      <p:sp>
        <p:nvSpPr>
          <p:cNvPr id="84" name="CustomShape 2"/>
          <p:cNvSpPr/>
          <p:nvPr/>
        </p:nvSpPr>
        <p:spPr>
          <a:xfrm>
            <a:off x="0" y="6237360"/>
            <a:ext cx="9143280" cy="619920"/>
          </a:xfrm>
          <a:prstGeom prst="rect">
            <a:avLst/>
          </a:prstGeom>
          <a:solidFill>
            <a:srgbClr val="FFFFFF"/>
          </a:solidFill>
          <a:ln w="6480">
            <a:noFill/>
          </a:ln>
        </p:spPr>
      </p:sp>
      <p:pic>
        <p:nvPicPr>
          <p:cNvPr id="85" name="Imagen 10"/>
          <p:cNvPicPr/>
          <p:nvPr/>
        </p:nvPicPr>
        <p:blipFill>
          <a:blip r:embed="rId4"/>
          <a:stretch>
            <a:fillRect/>
          </a:stretch>
        </p:blipFill>
        <p:spPr>
          <a:xfrm>
            <a:off x="4295520" y="6264720"/>
            <a:ext cx="552600" cy="619920"/>
          </a:xfrm>
          <a:prstGeom prst="rect">
            <a:avLst/>
          </a:prstGeom>
          <a:ln>
            <a:noFill/>
          </a:ln>
        </p:spPr>
      </p:pic>
      <p:pic>
        <p:nvPicPr>
          <p:cNvPr id="86" name="Imagen 11"/>
          <p:cNvPicPr/>
          <p:nvPr/>
        </p:nvPicPr>
        <p:blipFill>
          <a:blip r:embed="rId5"/>
          <a:stretch>
            <a:fillRect/>
          </a:stretch>
        </p:blipFill>
        <p:spPr>
          <a:xfrm>
            <a:off x="2208600" y="6337440"/>
            <a:ext cx="1585800" cy="450000"/>
          </a:xfrm>
          <a:prstGeom prst="rect">
            <a:avLst/>
          </a:prstGeom>
          <a:ln>
            <a:noFill/>
          </a:ln>
        </p:spPr>
      </p:pic>
      <p:pic>
        <p:nvPicPr>
          <p:cNvPr id="87" name="Imagen 12"/>
          <p:cNvPicPr/>
          <p:nvPr/>
        </p:nvPicPr>
        <p:blipFill>
          <a:blip r:embed="rId6"/>
          <a:stretch>
            <a:fillRect/>
          </a:stretch>
        </p:blipFill>
        <p:spPr>
          <a:xfrm>
            <a:off x="5844240" y="6244560"/>
            <a:ext cx="616320" cy="612720"/>
          </a:xfrm>
          <a:prstGeom prst="rect">
            <a:avLst/>
          </a:prstGeom>
          <a:ln>
            <a:noFill/>
          </a:ln>
        </p:spPr>
      </p:pic>
      <p:pic>
        <p:nvPicPr>
          <p:cNvPr id="88" name="Imagen 9"/>
          <p:cNvPicPr/>
          <p:nvPr/>
        </p:nvPicPr>
        <p:blipFill>
          <a:blip r:embed="rId7"/>
          <a:stretch>
            <a:fillRect/>
          </a:stretch>
        </p:blipFill>
        <p:spPr>
          <a:xfrm>
            <a:off x="3962520" y="762120"/>
            <a:ext cx="1218600" cy="1218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Gestión del Sistema Educativo Polaco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421741"/>
            <a:ext cx="2704933" cy="4104456"/>
          </a:xfrm>
        </p:spPr>
        <p:txBody>
          <a:bodyPr>
            <a:normAutofit/>
          </a:bodyPr>
          <a:lstStyle/>
          <a:p>
            <a:pPr lvl="0" algn="l">
              <a:spcBef>
                <a:spcPts val="1200"/>
              </a:spcBef>
            </a:pPr>
            <a:r>
              <a:rPr lang="es-ES" sz="1800" b="1" dirty="0" smtClean="0">
                <a:latin typeface="GillSans" panose="020B0602020204020204" pitchFamily="34" charset="0"/>
              </a:rPr>
              <a:t>Ministerio de Educación Nacional</a:t>
            </a:r>
            <a:endParaRPr lang="es-ES" sz="1800" dirty="0" smtClean="0">
              <a:latin typeface="GillSans" panose="020B0602020204020204" pitchFamily="34" charset="0"/>
            </a:endParaRP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b="1" dirty="0" smtClean="0">
                <a:latin typeface="GillSans" panose="020B0602020204020204" pitchFamily="34" charset="0"/>
              </a:rPr>
              <a:t>Coordina y desarrolla </a:t>
            </a:r>
            <a:r>
              <a:rPr lang="es-ES" sz="1514" dirty="0" smtClean="0">
                <a:latin typeface="GillSans" panose="020B0602020204020204" pitchFamily="34" charset="0"/>
              </a:rPr>
              <a:t>la política educativa del Estado desde el gobierno central.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b="1" dirty="0" smtClean="0">
                <a:latin typeface="GillSans" panose="020B0602020204020204" pitchFamily="34" charset="0"/>
              </a:rPr>
              <a:t>Supervisa </a:t>
            </a:r>
            <a:r>
              <a:rPr lang="es-ES" sz="1514" dirty="0" smtClean="0">
                <a:latin typeface="GillSans" panose="020B0602020204020204" pitchFamily="34" charset="0"/>
              </a:rPr>
              <a:t>la labor del cuerpo de inspectores (kuratoria).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b="1" dirty="0" smtClean="0">
                <a:latin typeface="GillSans" panose="020B0602020204020204" pitchFamily="34" charset="0"/>
              </a:rPr>
              <a:t>Colabora </a:t>
            </a:r>
            <a:r>
              <a:rPr lang="es-ES" sz="1514" dirty="0" smtClean="0">
                <a:latin typeface="GillSans" panose="020B0602020204020204" pitchFamily="34" charset="0"/>
              </a:rPr>
              <a:t>con otras instancias en materia educativa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effectLst/>
                <a:latin typeface="GillSans" panose="020B0602020204020204" pitchFamily="34" charset="0"/>
              </a:rPr>
              <a:t>.</a:t>
            </a:r>
            <a:endParaRPr lang="es-ES_tradnl" sz="1514" dirty="0">
              <a:solidFill>
                <a:schemeClr val="accent1">
                  <a:lumMod val="50000"/>
                </a:schemeClr>
              </a:solidFill>
              <a:effectLst/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221842" y="2425324"/>
            <a:ext cx="2704933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Administración Educativa Regional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Competencia 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en las 16 regiones en las que se divide el país</a:t>
            </a:r>
            <a:r>
              <a:rPr kumimoji="0" lang="es-ES" sz="1514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Delegado regional de educación (kurator). 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Responsable de llevar a cabo dentro de su demarcación geográfica la política del Departamento</a:t>
            </a:r>
            <a:r>
              <a:rPr kumimoji="0" lang="es-ES" sz="1514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Nombrado por 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el Delegado regional del Gobierno (wojewoda)</a:t>
            </a:r>
            <a:r>
              <a:rPr kumimoji="0" lang="es-ES" sz="1514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+mn-cs"/>
              </a:rPr>
              <a:t>.</a:t>
            </a:r>
            <a:endParaRPr kumimoji="0" lang="es-ES_tradnl" sz="1514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+mn-cs"/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6158637" y="2425324"/>
            <a:ext cx="2704933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POWIAT (Distritos Administrativos)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Unidad administrativa intermedia 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entre la región y el  municipio</a:t>
            </a:r>
            <a:r>
              <a:rPr kumimoji="0" lang="es-ES" sz="1514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379 distritos educativos. 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En cada uno se lleva a cabo la gestión y administración de los centros de educación secundaria superior y profesional o de otras escuelas públicas especiales</a:t>
            </a:r>
            <a:r>
              <a:rPr kumimoji="0" lang="es-ES" sz="1514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+mn-cs"/>
              </a:rPr>
              <a:t>.</a:t>
            </a:r>
            <a:endParaRPr kumimoji="0" lang="es-ES_tradnl" sz="1514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Obligatoriedad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421741"/>
            <a:ext cx="2704933" cy="410445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</a:pPr>
            <a:r>
              <a:rPr lang="es-ES" sz="1800" b="1" dirty="0" smtClean="0">
                <a:latin typeface="GillSans" panose="020B0602020204020204" pitchFamily="34" charset="0"/>
              </a:rPr>
              <a:t>El sistema educativo no universitario comprende las etapas de:</a:t>
            </a:r>
            <a:endParaRPr lang="es-ES" sz="1800" dirty="0" smtClean="0">
              <a:latin typeface="GillSans" panose="020B0602020204020204" pitchFamily="34" charset="0"/>
            </a:endParaRP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b="1" dirty="0" smtClean="0">
                <a:latin typeface="GillSans" panose="020B0602020204020204" pitchFamily="34" charset="0"/>
              </a:rPr>
              <a:t>Educación Infantil</a:t>
            </a:r>
            <a:endParaRPr lang="es-ES" sz="1514" dirty="0" smtClean="0">
              <a:latin typeface="GillSans" panose="020B0602020204020204" pitchFamily="34" charset="0"/>
            </a:endParaRP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b="1" dirty="0" smtClean="0">
                <a:latin typeface="GillSans" panose="020B0602020204020204" pitchFamily="34" charset="0"/>
              </a:rPr>
              <a:t>Educación Primaria</a:t>
            </a:r>
            <a:r>
              <a:rPr lang="es-ES" sz="1514" dirty="0" smtClean="0">
                <a:latin typeface="GillSans" panose="020B0602020204020204" pitchFamily="34" charset="0"/>
              </a:rPr>
              <a:t>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b="1" dirty="0" smtClean="0">
                <a:latin typeface="GillSans" panose="020B0602020204020204" pitchFamily="34" charset="0"/>
              </a:rPr>
              <a:t>Educación Secundaria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GillSans" panose="020B0602020204020204" pitchFamily="34" charset="0"/>
              </a:rPr>
              <a:t>Enseñanzas especiales</a:t>
            </a:r>
            <a:endParaRPr lang="es-ES_tradnl" sz="1514" dirty="0">
              <a:solidFill>
                <a:schemeClr val="accent1">
                  <a:lumMod val="50000"/>
                </a:schemeClr>
              </a:solidFill>
              <a:effectLst/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221842" y="2425324"/>
            <a:ext cx="2704933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La enseñanza obligatoria "a tiempo completo”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Comienza el año natural en el que el escolar cumple la edad de </a:t>
            </a: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6 años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 y se extiende hasta los </a:t>
            </a: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16 años</a:t>
            </a:r>
            <a:r>
              <a:rPr kumimoji="0" lang="es-ES" sz="1514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+mn-cs"/>
              </a:rPr>
              <a:t>.</a:t>
            </a:r>
            <a:endParaRPr kumimoji="0" lang="es-ES_tradnl" sz="1514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+mn-cs"/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6158637" y="2425324"/>
            <a:ext cx="2704933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La enseñanza obligatoria "a tiempo completo”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  <a:p>
            <a:pPr indent="-285750">
              <a:lnSpc>
                <a:spcPct val="90000"/>
              </a:lnSpc>
              <a:spcBef>
                <a:spcPts val="600"/>
              </a:spcBef>
              <a:defRPr/>
            </a:pP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Tiene una duración de 10 años</a:t>
            </a:r>
            <a:endParaRPr kumimoji="0" lang="es-ES" sz="1514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1 curso 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preparatorio o año cero</a:t>
            </a:r>
            <a:r>
              <a:rPr kumimoji="0" lang="es-ES" sz="1514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+mn-cs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</a:rPr>
              <a:t>6 cursos 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</a:rPr>
              <a:t>de Primaria.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0" lang="es-ES" sz="1514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+mn-cs"/>
              </a:rPr>
              <a:t>3 </a:t>
            </a:r>
            <a:r>
              <a:rPr lang="es-ES" sz="1514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</a:rPr>
              <a:t>cursos </a:t>
            </a:r>
            <a:r>
              <a:rPr lang="es-ES" sz="1514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</a:rPr>
              <a:t>de Educación Secundaria Básica en el Gimnasio.</a:t>
            </a:r>
            <a:endParaRPr kumimoji="0" lang="es-ES_tradnl" sz="1514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Etapas del Sistema Educativo Polaco</a:t>
            </a:r>
            <a:endParaRPr lang="es-ES_tradnl" sz="3600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4" name="Imagen 13"/>
          <p:cNvPicPr/>
          <p:nvPr/>
        </p:nvPicPr>
        <p:blipFill>
          <a:blip r:embed="rId6"/>
          <a:stretch>
            <a:fillRect/>
          </a:stretch>
        </p:blipFill>
        <p:spPr>
          <a:xfrm>
            <a:off x="744120" y="1387759"/>
            <a:ext cx="7690329" cy="472231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895920"/>
            <a:ext cx="4024507" cy="410445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</a:pPr>
            <a:r>
              <a:rPr lang="es-ES" sz="1800" b="1" dirty="0" smtClean="0">
                <a:latin typeface="GillSans" panose="020B0602020204020204" pitchFamily="34" charset="0"/>
              </a:rPr>
              <a:t>Educación Infantil</a:t>
            </a:r>
            <a:endParaRPr lang="es-ES" sz="18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latin typeface="GillSans" panose="020B0602020204020204" pitchFamily="34" charset="0"/>
              </a:rPr>
              <a:t>El objetivo principal es facilitar y estimular el desarrollo infantil hasta los 6 años, edad a la cual se introducen las </a:t>
            </a:r>
            <a:r>
              <a:rPr lang="es-ES" sz="1514" b="1" dirty="0" smtClean="0">
                <a:latin typeface="GillSans" panose="020B0602020204020204" pitchFamily="34" charset="0"/>
              </a:rPr>
              <a:t>primeras actividades de lecto-escritura y cálculo</a:t>
            </a:r>
            <a:r>
              <a:rPr lang="es-ES" sz="1514" dirty="0" smtClean="0">
                <a:latin typeface="GillSans" panose="020B0602020204020204" pitchFamily="34" charset="0"/>
              </a:rPr>
              <a:t> a lo largo del año cero, que teniendo en cuenta su reciente carácter obligatorio no debe incluirse ya en esta categoría.</a:t>
            </a: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latin typeface="GillSans" panose="020B0602020204020204" pitchFamily="34" charset="0"/>
              </a:rPr>
              <a:t>La titulación exigida al profesorado,  especialistas con al menos tres años de formación específica.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403920" y="649231"/>
            <a:ext cx="8658082" cy="915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illSans" panose="020B0602020204020204" pitchFamily="34" charset="0"/>
                <a:ea typeface="+mj-ea"/>
                <a:cs typeface="Avenir LT 65 Medium"/>
              </a:rPr>
              <a:t>Etapas del Sistema Educativo Polaco</a:t>
            </a:r>
            <a:endParaRPr kumimoji="0" lang="es-ES_tradnl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50800" dist="50800" dir="5400000" sx="101000" sy="101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illSans" panose="020B0602020204020204" pitchFamily="34" charset="0"/>
              <a:ea typeface="+mj-ea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895920"/>
            <a:ext cx="4024507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Educación Primaria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Está dividida en dos ciclos de igual duración. Durante el primero se imparten contenidos de carácter elemental de forma integrada (7-10 años).</a:t>
            </a:r>
          </a:p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A partir del segundo,(10-13 años) las enseñanzas básicas se organizan en materias obligatorias (lengua polaca, historia, matemáticas, lengua extranjera, ciencias, música, arte, tecnología, informática, educación física y religión /ética) con una carga lectiva que oscila entre 23 y 28 horas semanales dependiendo del ciclo.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421741"/>
            <a:ext cx="2704933" cy="4104456"/>
          </a:xfrm>
        </p:spPr>
        <p:txBody>
          <a:bodyPr>
            <a:normAutofit/>
          </a:bodyPr>
          <a:lstStyle/>
          <a:p>
            <a:pPr indent="-285750" algn="l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Una vez obtenido el certificado de Enseñanza Primaria el alumno accede a un Gimnasio (instituto de enseñanza secundaria básica).  A lo largo de tres años, se introduce el conocimiento científico y formal mediante la metodología específica de las distintas materias.</a:t>
            </a:r>
            <a:endParaRPr lang="es-ES_tradnl" sz="1600" dirty="0">
              <a:solidFill>
                <a:schemeClr val="accent1">
                  <a:lumMod val="50000"/>
                </a:schemeClr>
              </a:solidFill>
              <a:effectLst/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221842" y="2425324"/>
            <a:ext cx="2704933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Las materias señaladas antes para primaria se completan en esta etapa con educación cívica, física y astronomía, química y geografía, a las que se dedican un total de 31 horas semanales.</a:t>
            </a: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6158637" y="2425324"/>
            <a:ext cx="2704933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Al finalizar la etapa, el alumno realiza un examen final externo cuyas notas, junto al expediente académico, determinan el acceso a un centro de educación secundaria superior.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403920" y="649231"/>
            <a:ext cx="8658082" cy="915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illSans" panose="020B0602020204020204" pitchFamily="34" charset="0"/>
                <a:ea typeface="+mj-ea"/>
                <a:cs typeface="Avenir LT 65 Medium"/>
              </a:rPr>
              <a:t>Etapas del Sistema Educativo Polaco</a:t>
            </a:r>
            <a:endParaRPr kumimoji="0" lang="es-ES_tradnl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50800" dist="50800" dir="5400000" sx="101000" sy="101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illSans" panose="020B0602020204020204" pitchFamily="34" charset="0"/>
              <a:ea typeface="+mj-ea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261628" y="1876078"/>
            <a:ext cx="8638052" cy="47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Educación Secundaria Básica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61628" y="5140139"/>
            <a:ext cx="8638052" cy="47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lnSpc>
                <a:spcPts val="2160"/>
              </a:lnSpc>
              <a:spcBef>
                <a:spcPts val="1200"/>
              </a:spcBef>
            </a:pP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El profesorado debe poseer al menos el título de </a:t>
            </a: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licencjat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421741"/>
            <a:ext cx="2704933" cy="3640086"/>
          </a:xfrm>
        </p:spPr>
        <p:txBody>
          <a:bodyPr>
            <a:normAutofit fontScale="92500" lnSpcReduction="10000"/>
          </a:bodyPr>
          <a:lstStyle/>
          <a:p>
            <a:pPr indent="-285750" algn="l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Ofrece una formación preparatoria para el acceso a la educación superior, una vez superado el examen de </a:t>
            </a:r>
            <a:r>
              <a:rPr lang="es-ES" sz="1600" b="1" dirty="0" smtClean="0">
                <a:latin typeface="GillSans" panose="020B0602020204020204" pitchFamily="34" charset="0"/>
              </a:rPr>
              <a:t>Matura </a:t>
            </a:r>
            <a:r>
              <a:rPr lang="es-ES" sz="1600" dirty="0" smtClean="0">
                <a:latin typeface="GillSans" panose="020B0602020204020204" pitchFamily="34" charset="0"/>
              </a:rPr>
              <a:t>o reválida de bachillerato. </a:t>
            </a:r>
          </a:p>
          <a:p>
            <a:pPr indent="-285750" algn="l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Los centros que imparten estas enseñanzas pueden ser: </a:t>
            </a:r>
          </a:p>
          <a:p>
            <a:pPr marL="285750" lvl="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Institutos de enseñanza secundaria general (</a:t>
            </a:r>
            <a:r>
              <a:rPr lang="es-ES" sz="1514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liceum ogólnokształcące</a:t>
            </a: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). </a:t>
            </a:r>
          </a:p>
          <a:p>
            <a:pPr marL="285750" lvl="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Institutos de enseñanza secundaria especializada (</a:t>
            </a:r>
            <a:r>
              <a:rPr lang="es-ES" sz="1514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liceum profilowane</a:t>
            </a: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). </a:t>
            </a:r>
          </a:p>
          <a:p>
            <a:pPr marL="285750" lvl="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Escuelas técnicas de enseñanza secundaria (</a:t>
            </a:r>
            <a:r>
              <a:rPr lang="es-ES" sz="1514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technikum</a:t>
            </a: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)</a:t>
            </a:r>
            <a:r>
              <a:rPr lang="es-ES_tradnl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</a:t>
            </a:r>
            <a:endParaRPr lang="es-ES" sz="1514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221842" y="2425324"/>
            <a:ext cx="2704933" cy="3626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85750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Las enseñanzas se imparten por materias y, con independencia de la modalidad, todas las escuelas de secundaria se guían por el currículo básico establecido que comprende las disciplinas tradicionales. </a:t>
            </a: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6158637" y="2425324"/>
            <a:ext cx="2704933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 carga lectiva semanal es de 32-33 horas. Con carácter general y con independencia de la etapa educativa que curse el alumno, es preciso aprobar todas las materias para pasar al curso siguiente. 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403920" y="649231"/>
            <a:ext cx="8658082" cy="915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illSans" panose="020B0602020204020204" pitchFamily="34" charset="0"/>
                <a:ea typeface="+mj-ea"/>
                <a:cs typeface="Avenir LT 65 Medium"/>
              </a:rPr>
              <a:t>Etapas del Sistema Educativo Polaco</a:t>
            </a:r>
            <a:endParaRPr kumimoji="0" lang="es-ES_tradnl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50800" dist="50800" dir="5400000" sx="101000" sy="101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illSans" panose="020B0602020204020204" pitchFamily="34" charset="0"/>
              <a:ea typeface="+mj-ea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261628" y="1876078"/>
            <a:ext cx="8638052" cy="47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Enseñanza Secundaria Superior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3224522" y="5140139"/>
            <a:ext cx="5675158" cy="47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El profesorado debe poseer al menos el título de </a:t>
            </a:r>
            <a:r>
              <a:rPr lang="es-ES" sz="1600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magister</a:t>
            </a: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909421"/>
            <a:ext cx="2704933" cy="3311145"/>
          </a:xfrm>
        </p:spPr>
        <p:txBody>
          <a:bodyPr>
            <a:normAutofit/>
          </a:bodyPr>
          <a:lstStyle/>
          <a:p>
            <a:pPr indent="-285750" algn="l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La Formación Profesional Básica (</a:t>
            </a:r>
            <a:r>
              <a:rPr lang="es-ES" sz="1600" b="1" dirty="0" smtClean="0">
                <a:latin typeface="GillSans" panose="020B0602020204020204" pitchFamily="34" charset="0"/>
              </a:rPr>
              <a:t>zasadnicza szkoła zawodowa</a:t>
            </a:r>
            <a:r>
              <a:rPr lang="es-ES" sz="1600" dirty="0" smtClean="0">
                <a:latin typeface="GillSans" panose="020B0602020204020204" pitchFamily="34" charset="0"/>
              </a:rPr>
              <a:t>) tiene una duración de un mínimo de dos años y un máximo de tres.</a:t>
            </a:r>
            <a:endParaRPr lang="es-ES" sz="1514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3221842" y="2913004"/>
            <a:ext cx="2704933" cy="32976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indent="-285750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El certificado obtenido acredita la capacitación técnica adecuada para desempeñar un oficio.  También permite cursar posteriormente la Educación Secundaria Superior en escuelas secundarias complementarias (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uzupełniające liceum ogólnokształcące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) o en liceos técnicos complementarios (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technikum uzupełniające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) y, al finalizar estos estudios, acceder el examen de Matura. </a:t>
            </a: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6158637" y="2913004"/>
            <a:ext cx="2704933" cy="3307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85750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Finalmente, hay que subrayar el papel que desempeñan los estudios que ofertan las escuelas postsecundarias (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szkoły policealne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). De duración superior a seis meses e inferior a dos años y medio, su objetivo es el de ampliar la formación técnica de todos los que se hallan en posesión del título de Matura y no tengan previsto cursar estudios superiores. 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403920" y="649231"/>
            <a:ext cx="8658082" cy="915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illSans" panose="020B0602020204020204" pitchFamily="34" charset="0"/>
                <a:ea typeface="+mj-ea"/>
                <a:cs typeface="Avenir LT 65 Medium"/>
              </a:rPr>
              <a:t>Etapas del Sistema Educativo Polaco</a:t>
            </a:r>
            <a:endParaRPr kumimoji="0" lang="es-ES_tradnl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50800" dist="50800" dir="5400000" sx="101000" sy="101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illSans" panose="020B0602020204020204" pitchFamily="34" charset="0"/>
              <a:ea typeface="+mj-ea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261628" y="1520478"/>
            <a:ext cx="8638052" cy="47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Formaci</a:t>
            </a: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ón Profesional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</p:txBody>
      </p:sp>
      <p:sp>
        <p:nvSpPr>
          <p:cNvPr id="14" name="Subtítulo 2"/>
          <p:cNvSpPr txBox="1">
            <a:spLocks/>
          </p:cNvSpPr>
          <p:nvPr/>
        </p:nvSpPr>
        <p:spPr>
          <a:xfrm>
            <a:off x="241784" y="1995021"/>
            <a:ext cx="8678696" cy="839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>
              <a:lnSpc>
                <a:spcPts val="1817"/>
              </a:lnSpc>
              <a:spcBef>
                <a:spcPts val="600"/>
              </a:spcBef>
            </a:pPr>
            <a:r>
              <a:rPr lang="es-ES" sz="1600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Al finalizar la Educación Secundaria Obligatoria la oferta educativa se completa con una amplia gama de centros donde se pueden cursar estudios de formación profesional pertenecientes a algún ámbito recogido en el catálogo de profesiones vigente</a:t>
            </a:r>
            <a:endParaRPr kumimoji="0" lang="es-ES" sz="1514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759047"/>
            <a:ext cx="4024507" cy="3322615"/>
          </a:xfrm>
        </p:spPr>
        <p:txBody>
          <a:bodyPr>
            <a:normAutofit/>
          </a:bodyPr>
          <a:lstStyle/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latin typeface="GillSans" panose="020B0602020204020204" pitchFamily="34" charset="0"/>
              </a:rPr>
              <a:t>Dependiendo de la oferta educativa del centro, del perfil de los estudios y de su duración, se puede obtener el título de:</a:t>
            </a:r>
          </a:p>
          <a:p>
            <a:pPr indent="-285750" algn="l">
              <a:lnSpc>
                <a:spcPts val="1817"/>
              </a:lnSpc>
              <a:spcBef>
                <a:spcPts val="1200"/>
              </a:spcBef>
              <a:buFont typeface="Arial"/>
              <a:buChar char="•"/>
            </a:pPr>
            <a:r>
              <a:rPr lang="es-ES" sz="1514" dirty="0" smtClean="0">
                <a:latin typeface="GillSans" panose="020B0602020204020204" pitchFamily="34" charset="0"/>
              </a:rPr>
              <a:t>diplomado (</a:t>
            </a:r>
            <a:r>
              <a:rPr lang="es-ES" sz="1514" b="1" dirty="0" smtClean="0">
                <a:latin typeface="GillSans" panose="020B0602020204020204" pitchFamily="34" charset="0"/>
              </a:rPr>
              <a:t>licencjat</a:t>
            </a:r>
            <a:r>
              <a:rPr lang="es-ES" sz="1514" dirty="0" smtClean="0">
                <a:latin typeface="GillSans" panose="020B0602020204020204" pitchFamily="34" charset="0"/>
              </a:rPr>
              <a:t>, tres o cuatro años).</a:t>
            </a:r>
          </a:p>
          <a:p>
            <a:pPr indent="-285750" algn="l">
              <a:lnSpc>
                <a:spcPts val="1817"/>
              </a:lnSpc>
              <a:spcBef>
                <a:spcPts val="1200"/>
              </a:spcBef>
              <a:buFont typeface="Arial"/>
              <a:buChar char="•"/>
            </a:pPr>
            <a:r>
              <a:rPr lang="es-ES" sz="1514" dirty="0" smtClean="0">
                <a:latin typeface="GillSans" panose="020B0602020204020204" pitchFamily="34" charset="0"/>
              </a:rPr>
              <a:t>licenciado (</a:t>
            </a:r>
            <a:r>
              <a:rPr lang="es-ES" sz="1514" b="1" dirty="0" smtClean="0">
                <a:latin typeface="GillSans" panose="020B0602020204020204" pitchFamily="34" charset="0"/>
              </a:rPr>
              <a:t>magister</a:t>
            </a:r>
            <a:r>
              <a:rPr lang="es-ES" sz="1514" dirty="0" smtClean="0">
                <a:latin typeface="GillSans" panose="020B0602020204020204" pitchFamily="34" charset="0"/>
              </a:rPr>
              <a:t>, cinco o seis años).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403920" y="649231"/>
            <a:ext cx="8658082" cy="915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illSans" panose="020B0602020204020204" pitchFamily="34" charset="0"/>
                <a:ea typeface="+mj-ea"/>
                <a:cs typeface="Avenir LT 65 Medium"/>
              </a:rPr>
              <a:t>Etapas del Sistema Educativo Polaco</a:t>
            </a:r>
            <a:endParaRPr kumimoji="0" lang="es-ES_tradnl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50800" dist="50800" dir="5400000" sx="101000" sy="101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illSans" panose="020B0602020204020204" pitchFamily="34" charset="0"/>
              <a:ea typeface="+mj-ea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2759047"/>
            <a:ext cx="4024507" cy="3322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El tercer ciclo lo forman los estudios de doctorado u otros estudios de postgrado. </a:t>
            </a: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261628" y="1876078"/>
            <a:ext cx="8638052" cy="475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Educación Universitaria</a:t>
            </a:r>
            <a:endParaRPr kumimoji="0" lang="es-E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895920"/>
            <a:ext cx="4024507" cy="4104456"/>
          </a:xfrm>
        </p:spPr>
        <p:txBody>
          <a:bodyPr>
            <a:normAutofit/>
          </a:bodyPr>
          <a:lstStyle/>
          <a:p>
            <a:pPr marL="144000" indent="-144000" algn="l">
              <a:lnSpc>
                <a:spcPts val="1817"/>
              </a:lnSpc>
              <a:spcBef>
                <a:spcPts val="1200"/>
              </a:spcBef>
              <a:buFont typeface="Arial"/>
              <a:buChar char="•"/>
            </a:pPr>
            <a:r>
              <a:rPr lang="es-ES" sz="1514" b="1" dirty="0" smtClean="0">
                <a:latin typeface="GillSans" panose="020B0602020204020204" pitchFamily="34" charset="0"/>
              </a:rPr>
              <a:t>La educación infantil </a:t>
            </a:r>
            <a:r>
              <a:rPr lang="es-ES" sz="1514" dirty="0" smtClean="0">
                <a:latin typeface="GillSans" panose="020B0602020204020204" pitchFamily="34" charset="0"/>
              </a:rPr>
              <a:t>tiene lugar en el jardín de infancia (</a:t>
            </a:r>
            <a:r>
              <a:rPr lang="es-ES" sz="1514" b="1" dirty="0" smtClean="0">
                <a:latin typeface="GillSans" panose="020B0602020204020204" pitchFamily="34" charset="0"/>
              </a:rPr>
              <a:t>przedszkole</a:t>
            </a:r>
            <a:r>
              <a:rPr lang="es-ES" sz="1514" dirty="0" smtClean="0">
                <a:latin typeface="GillSans" panose="020B0602020204020204" pitchFamily="34" charset="0"/>
              </a:rPr>
              <a:t>). El año cero preparatorio puede cursarse en este mismo establecimiento o en secciones especiales de las escuelas de primaria (</a:t>
            </a:r>
            <a:r>
              <a:rPr lang="es-ES" sz="1514" b="1" dirty="0" smtClean="0">
                <a:latin typeface="GillSans" panose="020B0602020204020204" pitchFamily="34" charset="0"/>
              </a:rPr>
              <a:t>oddziały przedszkolne</a:t>
            </a:r>
            <a:r>
              <a:rPr lang="es-ES" sz="1514" dirty="0" smtClean="0">
                <a:latin typeface="GillSans" panose="020B0602020204020204" pitchFamily="34" charset="0"/>
              </a:rPr>
              <a:t>). </a:t>
            </a:r>
          </a:p>
          <a:p>
            <a:pPr marL="144000" indent="-144000" algn="l">
              <a:lnSpc>
                <a:spcPts val="1817"/>
              </a:lnSpc>
              <a:spcBef>
                <a:spcPts val="1200"/>
              </a:spcBef>
              <a:buFont typeface="Arial"/>
              <a:buChar char="•"/>
            </a:pPr>
            <a:r>
              <a:rPr lang="es-ES" sz="1514" b="1" dirty="0" smtClean="0">
                <a:latin typeface="GillSans" panose="020B0602020204020204" pitchFamily="34" charset="0"/>
              </a:rPr>
              <a:t>La etapa de secundaria básica </a:t>
            </a:r>
            <a:r>
              <a:rPr lang="es-ES" sz="1514" dirty="0" smtClean="0">
                <a:latin typeface="GillSans" panose="020B0602020204020204" pitchFamily="34" charset="0"/>
              </a:rPr>
              <a:t>se imparte exclusivamente en los </a:t>
            </a:r>
            <a:r>
              <a:rPr lang="es-ES" sz="1514" b="1" dirty="0" smtClean="0">
                <a:latin typeface="GillSans" panose="020B0602020204020204" pitchFamily="34" charset="0"/>
              </a:rPr>
              <a:t>gimnasios</a:t>
            </a:r>
            <a:r>
              <a:rPr lang="es-ES" sz="1514" dirty="0" smtClean="0">
                <a:latin typeface="GillSans" panose="020B0602020204020204" pitchFamily="34" charset="0"/>
              </a:rPr>
              <a:t>, mientras que la secundaria superior se imparte en los </a:t>
            </a:r>
            <a:r>
              <a:rPr lang="es-ES" sz="1514" b="1" dirty="0" smtClean="0">
                <a:latin typeface="GillSans" panose="020B0602020204020204" pitchFamily="34" charset="0"/>
              </a:rPr>
              <a:t>liceos </a:t>
            </a:r>
            <a:r>
              <a:rPr lang="es-ES" sz="1514" dirty="0" smtClean="0">
                <a:latin typeface="GillSans" panose="020B0602020204020204" pitchFamily="34" charset="0"/>
              </a:rPr>
              <a:t>que ofrecen una formación general o especializada y en las escuelas técnicas y complementarias. </a:t>
            </a:r>
          </a:p>
          <a:p>
            <a:pPr marL="144000" indent="-144000" algn="l">
              <a:lnSpc>
                <a:spcPts val="1817"/>
              </a:lnSpc>
              <a:spcBef>
                <a:spcPts val="1200"/>
              </a:spcBef>
              <a:buFont typeface="Arial"/>
              <a:buChar char="•"/>
            </a:pPr>
            <a:r>
              <a:rPr lang="es-ES" sz="1514" b="1" dirty="0" smtClean="0">
                <a:latin typeface="GillSans" panose="020B0602020204020204" pitchFamily="34" charset="0"/>
              </a:rPr>
              <a:t>La formación universitaria </a:t>
            </a:r>
            <a:r>
              <a:rPr lang="es-ES" sz="1514" dirty="0" smtClean="0">
                <a:latin typeface="GillSans" panose="020B0602020204020204" pitchFamily="34" charset="0"/>
              </a:rPr>
              <a:t>tiene lugar en las </a:t>
            </a:r>
            <a:r>
              <a:rPr lang="es-ES" sz="1514" b="1" dirty="0" smtClean="0">
                <a:latin typeface="GillSans" panose="020B0602020204020204" pitchFamily="34" charset="0"/>
              </a:rPr>
              <a:t>universidades</a:t>
            </a:r>
            <a:r>
              <a:rPr lang="es-ES" sz="1514" dirty="0" smtClean="0">
                <a:latin typeface="GillSans" panose="020B0602020204020204" pitchFamily="34" charset="0"/>
              </a:rPr>
              <a:t>, </a:t>
            </a:r>
            <a:r>
              <a:rPr lang="es-ES" sz="1514" b="1" dirty="0" smtClean="0">
                <a:latin typeface="GillSans" panose="020B0602020204020204" pitchFamily="34" charset="0"/>
              </a:rPr>
              <a:t>academias </a:t>
            </a:r>
            <a:r>
              <a:rPr lang="es-ES" sz="1514" dirty="0" smtClean="0">
                <a:latin typeface="GillSans" panose="020B0602020204020204" pitchFamily="34" charset="0"/>
              </a:rPr>
              <a:t>y </a:t>
            </a:r>
            <a:r>
              <a:rPr lang="es-ES" sz="1514" b="1" dirty="0" smtClean="0">
                <a:latin typeface="GillSans" panose="020B0602020204020204" pitchFamily="34" charset="0"/>
              </a:rPr>
              <a:t>escuelas técnicas</a:t>
            </a:r>
            <a:r>
              <a:rPr lang="es-ES" sz="1514" dirty="0" smtClean="0">
                <a:latin typeface="GillSans" panose="020B0602020204020204" pitchFamily="34" charset="0"/>
              </a:rPr>
              <a:t>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403920" y="649231"/>
            <a:ext cx="8658082" cy="915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illSans" panose="020B0602020204020204" pitchFamily="34" charset="0"/>
                <a:ea typeface="+mj-ea"/>
                <a:cs typeface="Avenir LT 65 Medium"/>
              </a:rPr>
              <a:t>Tipos de Centros y Financiación</a:t>
            </a:r>
            <a:endParaRPr kumimoji="0" lang="es-ES_tradnl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50800" dist="50800" dir="5400000" sx="101000" sy="101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illSans" panose="020B0602020204020204" pitchFamily="34" charset="0"/>
              <a:ea typeface="+mj-ea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895920"/>
            <a:ext cx="4024507" cy="410445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indent="-144000">
              <a:lnSpc>
                <a:spcPts val="1560"/>
              </a:lnSpc>
              <a:spcBef>
                <a:spcPts val="1200"/>
              </a:spcBef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Con independencia del nivel de gestión, la financiación del sistema educativo proviene de los presupuestos generales del Estado.</a:t>
            </a:r>
          </a:p>
          <a:p>
            <a:pPr marL="144000" lvl="0" indent="-144000">
              <a:lnSpc>
                <a:spcPts val="1560"/>
              </a:lnSpc>
              <a:spcBef>
                <a:spcPts val="1200"/>
              </a:spcBef>
              <a:buFont typeface="Arial"/>
              <a:buChar char="•"/>
            </a:pPr>
            <a:r>
              <a:rPr lang="es-ES" sz="1514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En los centros públicos, la educación obligatoria y la secundaria superior son gratuitas para todos los alumnos así como las clases diurnas de los estudios universitarios</a:t>
            </a: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</a:p>
          <a:p>
            <a:pPr marL="144000" lvl="0" indent="-144000">
              <a:lnSpc>
                <a:spcPts val="1560"/>
              </a:lnSpc>
              <a:spcBef>
                <a:spcPts val="1200"/>
              </a:spcBef>
              <a:buFont typeface="Arial"/>
              <a:buChar char="•"/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 Enseñanza Primaria y la Secundaria, incluyendo el Bachillerato, son casi totalmente públicas.</a:t>
            </a:r>
          </a:p>
          <a:p>
            <a:pPr marL="144000" lvl="0" indent="-144000">
              <a:lnSpc>
                <a:spcPts val="1560"/>
              </a:lnSpc>
              <a:spcBef>
                <a:spcPts val="1200"/>
              </a:spcBef>
              <a:buFont typeface="Arial"/>
              <a:buChar char="•"/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 Enseñanza Superior junto a la Educación Infantil y la Educación Post-Secundaria son las únicas etapas en las que tiene relevancia la enseñanza «no pública».</a:t>
            </a:r>
          </a:p>
          <a:p>
            <a:pPr marL="144000" lvl="0" indent="-144000">
              <a:lnSpc>
                <a:spcPts val="1560"/>
              </a:lnSpc>
              <a:spcBef>
                <a:spcPts val="1200"/>
              </a:spcBef>
              <a:buFont typeface="Arial"/>
              <a:buChar char="•"/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Aproximadamente un tercio de los alumnos universitarios cursan estudios en alrededor de 300 instituciones superiores «no públicas».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895920"/>
            <a:ext cx="4024507" cy="4104456"/>
          </a:xfrm>
        </p:spPr>
        <p:txBody>
          <a:bodyPr>
            <a:normAutofit/>
          </a:bodyPr>
          <a:lstStyle/>
          <a:p>
            <a:pPr indent="-144000" algn="l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latin typeface="GillSans" panose="020B0602020204020204" pitchFamily="34" charset="0"/>
              </a:rPr>
              <a:t>Polonia es un país </a:t>
            </a:r>
            <a:r>
              <a:rPr lang="es-ES" sz="1514" b="1" dirty="0" smtClean="0">
                <a:latin typeface="GillSans" panose="020B0602020204020204" pitchFamily="34" charset="0"/>
              </a:rPr>
              <a:t>sin analfabetismo</a:t>
            </a:r>
            <a:r>
              <a:rPr lang="es-ES" sz="1514" dirty="0" smtClean="0">
                <a:latin typeface="GillSans" panose="020B0602020204020204" pitchFamily="34" charset="0"/>
              </a:rPr>
              <a:t> y con una </a:t>
            </a:r>
            <a:r>
              <a:rPr lang="es-ES" sz="1514" b="1" dirty="0" smtClean="0">
                <a:latin typeface="GillSans" panose="020B0602020204020204" pitchFamily="34" charset="0"/>
              </a:rPr>
              <a:t>tasa muy baja de fracaso escolar</a:t>
            </a:r>
            <a:r>
              <a:rPr lang="es-ES" sz="1514" dirty="0" smtClean="0">
                <a:latin typeface="GillSans" panose="020B0602020204020204" pitchFamily="34" charset="0"/>
              </a:rPr>
              <a:t> en todas las etapas educativas, particularmente en las no universitarias. </a:t>
            </a:r>
          </a:p>
          <a:p>
            <a:pPr indent="-144000" algn="l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latin typeface="GillSans" panose="020B0602020204020204" pitchFamily="34" charset="0"/>
              </a:rPr>
              <a:t>Su sistema educativo, casi totalmente público, está bien organizado y se caracteriza por unas pautas de actuación muy elaboradas.</a:t>
            </a:r>
          </a:p>
          <a:p>
            <a:pPr indent="-144000" algn="l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latin typeface="GillSans" panose="020B0602020204020204" pitchFamily="34" charset="0"/>
              </a:rPr>
              <a:t>El gasto anual que Polonia dedica a educación por alumno como porcentaje del PIB está por encima de la media de la OCDE.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403920" y="649231"/>
            <a:ext cx="8658082" cy="915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illSans" panose="020B0602020204020204" pitchFamily="34" charset="0"/>
                <a:ea typeface="+mj-ea"/>
                <a:cs typeface="Avenir LT 65 Medium"/>
              </a:rPr>
              <a:t>Otros datos de interés</a:t>
            </a:r>
            <a:endParaRPr kumimoji="0" lang="es-ES_tradnl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50800" dist="50800" dir="5400000" sx="101000" sy="101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GillSans" panose="020B0602020204020204" pitchFamily="34" charset="0"/>
              <a:ea typeface="+mj-ea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895920"/>
            <a:ext cx="4024507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144000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En el </a:t>
            </a:r>
            <a:r>
              <a:rPr lang="es-ES" sz="1514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informe Pisa 2003</a:t>
            </a: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, los alumnos polacos obtienen </a:t>
            </a:r>
            <a:r>
              <a:rPr lang="es-ES" sz="1514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resultados ligeramente por debajo de la media</a:t>
            </a: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, excepto en lectura, y algo mejores que los resultados de los estudiantes españoles.</a:t>
            </a:r>
          </a:p>
          <a:p>
            <a:pPr lvl="0" indent="-144000">
              <a:lnSpc>
                <a:spcPts val="1817"/>
              </a:lnSpc>
              <a:spcBef>
                <a:spcPts val="1200"/>
              </a:spcBef>
            </a:pP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 </a:t>
            </a:r>
            <a:r>
              <a:rPr lang="es-ES" sz="1514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mejora de la puntuación </a:t>
            </a: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 los estudiantes polacos </a:t>
            </a:r>
            <a:r>
              <a:rPr lang="es-ES" sz="1514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respecto al Informe Pisa 2000</a:t>
            </a:r>
            <a:r>
              <a:rPr lang="es-ES" sz="1514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fue llamativa en todas las competencias evaluadas. </a:t>
            </a: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446473" y="5188768"/>
            <a:ext cx="8264698" cy="932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-285750" algn="l" defTabSz="914400" rtl="0" eaLnBrk="1" fontAlgn="auto" latinLnBrk="0" hangingPunct="1">
              <a:lnSpc>
                <a:spcPts val="176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El presente proyecto ha sido financiado con el apoyo de la Comisión Europea.</a:t>
            </a:r>
            <a:br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</a:br>
            <a:r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GillSans" panose="020B0602020204020204" pitchFamily="34" charset="0"/>
                <a:ea typeface="+mn-ea"/>
                <a:cs typeface="Avenir 85 Heavy"/>
              </a:rPr>
              <a:t>Esta publicación (comunicación) es responsabilidad exclusiva de su autor. La Comisión no es responsable del uso que pueda hacerse de la información aquí difundida.	</a:t>
            </a:r>
            <a:endParaRPr kumimoji="0" lang="es-E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GillSans" panose="020B0602020204020204" pitchFamily="34" charset="0"/>
              <a:ea typeface="+mn-ea"/>
              <a:cs typeface="Avenir 85 Heavy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1419</Words>
  <Application>Microsoft Office PowerPoint</Application>
  <PresentationFormat>Presentación en pantalla (4:3)</PresentationFormat>
  <Paragraphs>105</Paragraphs>
  <Slides>11</Slides>
  <Notes>1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Diapositiva 1</vt:lpstr>
      <vt:lpstr>Gestión del Sistema Educativo Polaco</vt:lpstr>
      <vt:lpstr>Obligatoriedad</vt:lpstr>
      <vt:lpstr>Etapas del Sistema Educativo Polaco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Jose Antonio Sanchez Garcia</cp:lastModifiedBy>
  <cp:revision>38</cp:revision>
  <dcterms:created xsi:type="dcterms:W3CDTF">2017-06-21T21:53:50Z</dcterms:created>
  <dcterms:modified xsi:type="dcterms:W3CDTF">2017-06-21T22:24:28Z</dcterms:modified>
</cp:coreProperties>
</file>