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r:id="rId1"/>
  </p:sldMasterIdLst>
  <p:notesMasterIdLst>
    <p:notesMasterId r:id="rId17"/>
  </p:notesMasterIdLst>
  <p:sldIdLst>
    <p:sldId id="256" r:id="rId2"/>
    <p:sldId id="278" r:id="rId3"/>
    <p:sldId id="279" r:id="rId4"/>
    <p:sldId id="280" r:id="rId5"/>
    <p:sldId id="292" r:id="rId6"/>
    <p:sldId id="282" r:id="rId7"/>
    <p:sldId id="283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291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29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body"/>
          </p:nvPr>
        </p:nvSpPr>
        <p:spPr>
          <a:xfrm>
            <a:off x="653040" y="4002120"/>
            <a:ext cx="5551560" cy="4310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2520">
                <a:latin typeface="Arial"/>
              </a:rPr>
              <a:t>Pulse para editar el formato de las notas</a:t>
            </a:r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&lt;encabezamiento&gt;</a:t>
            </a:r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dt"/>
          </p:nvPr>
        </p:nvSpPr>
        <p:spPr>
          <a:xfrm>
            <a:off x="388152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ftr"/>
          </p:nvPr>
        </p:nvSpPr>
        <p:spPr>
          <a:xfrm>
            <a:off x="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81" name="PlaceHolder 5"/>
          <p:cNvSpPr>
            <a:spLocks noGrp="1"/>
          </p:cNvSpPr>
          <p:nvPr>
            <p:ph type="sldNum"/>
          </p:nvPr>
        </p:nvSpPr>
        <p:spPr>
          <a:xfrm>
            <a:off x="388152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3F62C165-C141-465A-BE40-466677F37B2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1794274-D4AF-4F80-8A08-2195C6D2EEDC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654560"/>
            <a:ext cx="822960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61000"/>
            <a:ext cx="7347960" cy="4644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5" name="Imagen 7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6" name="Imagen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152400"/>
            <a:ext cx="4191000" cy="16642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1981200"/>
            <a:ext cx="41910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Tx/>
              <a:buNone/>
              <a:defRPr sz="2000" b="0" i="0" kern="1200">
                <a:solidFill>
                  <a:schemeClr val="accent1">
                    <a:lumMod val="50000"/>
                  </a:schemeClr>
                </a:solidFill>
                <a:effectLst/>
                <a:latin typeface="Avenir 85 Heavy"/>
                <a:ea typeface="+mn-ea"/>
                <a:cs typeface="Avenir 85 Heavy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Haga clic para modificar el estilo de subtítulo del patrón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/>
          <p:cNvPicPr/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3640" cy="6854040"/>
          </a:xfrm>
          <a:prstGeom prst="rect">
            <a:avLst/>
          </a:prstGeom>
          <a:ln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 sz="3409">
                <a:latin typeface="Times New Roman"/>
              </a:rPr>
              <a:t>Pulse para editar el formato del texto de título</a:t>
            </a:r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2910">
                <a:latin typeface="Times New Roman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539">
                <a:latin typeface="Times New Roman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179">
                <a:latin typeface="Times New Roman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1810">
                <a:latin typeface="Times New Roman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Séptimo nivel del esquema</a:t>
            </a:r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360" cy="47304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42" name="PlaceHolder 5"/>
          <p:cNvSpPr>
            <a:spLocks noGrp="1"/>
          </p:cNvSpPr>
          <p:nvPr>
            <p:ph type="sldNum"/>
          </p:nvPr>
        </p:nvSpPr>
        <p:spPr>
          <a:xfrm>
            <a:off x="655596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3FEB11C6-06CA-40D5-8D47-CFCE061BB8B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hyperlink" Target="http://www.indire.it/lucabas/lkmw_file/eurydice///QUADERNO_per_WEB.pdf" TargetMode="External"/><Relationship Id="rId7" Type="http://schemas.openxmlformats.org/officeDocument/2006/relationships/hyperlink" Target="http://mavoieproeurope.onisep.fr/es/files/2013/03/italie_es.jpg" TargetMode="External"/><Relationship Id="rId8" Type="http://schemas.openxmlformats.org/officeDocument/2006/relationships/hyperlink" Target="https://previews.123rf.com" TargetMode="Externa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2"/>
          <p:cNvPicPr/>
          <p:nvPr/>
        </p:nvPicPr>
        <p:blipFill>
          <a:blip r:embed="rId3"/>
          <a:stretch>
            <a:fillRect/>
          </a:stretch>
        </p:blipFill>
        <p:spPr>
          <a:xfrm>
            <a:off x="720" y="72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648000" y="1584000"/>
            <a:ext cx="7913880" cy="4136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4800" b="1" dirty="0">
                <a:solidFill>
                  <a:srgbClr val="FFFFFF"/>
                </a:solidFill>
                <a:latin typeface="Gill Sans"/>
                <a:cs typeface="Gill Sans"/>
              </a:rPr>
              <a:t>SISTEMA EDUCATIVO</a:t>
            </a:r>
            <a:r>
              <a:rPr lang="es-ES" sz="4800" b="1" dirty="0" smtClean="0">
                <a:solidFill>
                  <a:srgbClr val="FFFFFF"/>
                </a:solidFill>
                <a:latin typeface="Gill Sans"/>
                <a:cs typeface="Gill Sans"/>
              </a:rPr>
              <a:t> ITALIANO</a:t>
            </a:r>
            <a:endParaRPr sz="4800" b="1" dirty="0" smtClean="0">
              <a:latin typeface="Gill Sans"/>
              <a:cs typeface="Gill Sans"/>
            </a:endParaRPr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2400" b="1" dirty="0">
                <a:solidFill>
                  <a:srgbClr val="FFFFFF"/>
                </a:solidFill>
                <a:latin typeface="GillSans"/>
              </a:rPr>
              <a:t>Erasmus+  KA104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200" b="1" dirty="0">
                <a:solidFill>
                  <a:srgbClr val="FFFFFF"/>
                </a:solidFill>
                <a:latin typeface="GillSans"/>
              </a:rPr>
              <a:t>Multiculturalidad y Diversidad en la Educación de Adultos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CEPA “Maestro Martín Cisneros”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Cáceres 2016-2017</a:t>
            </a:r>
            <a:endParaRPr dirty="0"/>
          </a:p>
        </p:txBody>
      </p:sp>
      <p:sp>
        <p:nvSpPr>
          <p:cNvPr id="84" name="CustomShape 2"/>
          <p:cNvSpPr/>
          <p:nvPr/>
        </p:nvSpPr>
        <p:spPr>
          <a:xfrm>
            <a:off x="0" y="6237360"/>
            <a:ext cx="9143280" cy="619920"/>
          </a:xfrm>
          <a:prstGeom prst="rect">
            <a:avLst/>
          </a:prstGeom>
          <a:solidFill>
            <a:srgbClr val="FFFFFF"/>
          </a:solidFill>
          <a:ln w="6480">
            <a:noFill/>
          </a:ln>
        </p:spPr>
      </p:sp>
      <p:pic>
        <p:nvPicPr>
          <p:cNvPr id="85" name="Imagen 10"/>
          <p:cNvPicPr/>
          <p:nvPr/>
        </p:nvPicPr>
        <p:blipFill>
          <a:blip r:embed="rId4"/>
          <a:stretch>
            <a:fillRect/>
          </a:stretch>
        </p:blipFill>
        <p:spPr>
          <a:xfrm>
            <a:off x="4295520" y="6264720"/>
            <a:ext cx="552600" cy="619920"/>
          </a:xfrm>
          <a:prstGeom prst="rect">
            <a:avLst/>
          </a:prstGeom>
          <a:ln>
            <a:noFill/>
          </a:ln>
        </p:spPr>
      </p:pic>
      <p:pic>
        <p:nvPicPr>
          <p:cNvPr id="86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208600" y="6337440"/>
            <a:ext cx="1585800" cy="450000"/>
          </a:xfrm>
          <a:prstGeom prst="rect">
            <a:avLst/>
          </a:prstGeom>
          <a:ln>
            <a:noFill/>
          </a:ln>
        </p:spPr>
      </p:pic>
      <p:pic>
        <p:nvPicPr>
          <p:cNvPr id="87" name="Imagen 12"/>
          <p:cNvPicPr/>
          <p:nvPr/>
        </p:nvPicPr>
        <p:blipFill>
          <a:blip r:embed="rId6"/>
          <a:stretch>
            <a:fillRect/>
          </a:stretch>
        </p:blipFill>
        <p:spPr>
          <a:xfrm>
            <a:off x="5844240" y="6244560"/>
            <a:ext cx="616320" cy="612720"/>
          </a:xfrm>
          <a:prstGeom prst="rect">
            <a:avLst/>
          </a:prstGeom>
          <a:ln>
            <a:noFill/>
          </a:ln>
        </p:spPr>
      </p:pic>
      <p:pic>
        <p:nvPicPr>
          <p:cNvPr id="88" name="Imagen 9"/>
          <p:cNvPicPr/>
          <p:nvPr/>
        </p:nvPicPr>
        <p:blipFill>
          <a:blip r:embed="rId7"/>
          <a:stretch>
            <a:fillRect/>
          </a:stretch>
        </p:blipFill>
        <p:spPr>
          <a:xfrm>
            <a:off x="3962520" y="762120"/>
            <a:ext cx="1218600" cy="1218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Sistema Educativo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Italiano</a:t>
            </a:r>
            <a:endParaRPr lang="es-ES_tradnl" sz="3600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2" name="6 Imagen" descr="Imagen relacionada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190" y="1539836"/>
            <a:ext cx="7153852" cy="434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Principios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9354" y="2420762"/>
            <a:ext cx="8072522" cy="3621225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Principio </a:t>
            </a:r>
            <a:r>
              <a:rPr lang="es-ES" sz="1800" b="1" dirty="0" smtClean="0">
                <a:latin typeface="GillSans" panose="020B0602020204020204" pitchFamily="34" charset="0"/>
              </a:rPr>
              <a:t>de </a:t>
            </a:r>
            <a:r>
              <a:rPr lang="es-ES" sz="1800" b="1" dirty="0" smtClean="0">
                <a:latin typeface="GillSans" panose="020B0602020204020204" pitchFamily="34" charset="0"/>
              </a:rPr>
              <a:t>subsidiariedad</a:t>
            </a:r>
            <a:r>
              <a:rPr lang="es-ES" sz="1800" dirty="0" smtClean="0">
                <a:latin typeface="GillSans" panose="020B0602020204020204" pitchFamily="34" charset="0"/>
              </a:rPr>
              <a:t>,</a:t>
            </a:r>
            <a:r>
              <a:rPr lang="es-ES" sz="1800" dirty="0" smtClean="0">
                <a:latin typeface="GillSans" panose="020B0602020204020204" pitchFamily="34" charset="0"/>
              </a:rPr>
              <a:t> </a:t>
            </a:r>
            <a:r>
              <a:rPr lang="es-ES" sz="1800" dirty="0" smtClean="0">
                <a:latin typeface="GillSans" panose="020B0602020204020204" pitchFamily="34" charset="0"/>
              </a:rPr>
              <a:t>una amplia descentralización administrativa que permite la autonomía didáctica y organizativa de las instituciones educativas.</a:t>
            </a:r>
            <a:endParaRPr lang="es-ES" sz="1800" dirty="0" smtClean="0">
              <a:latin typeface="GillSans" panose="020B0602020204020204" pitchFamily="34" charset="0"/>
            </a:endParaRPr>
          </a:p>
          <a:p>
            <a:pPr marL="285750"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Coherencia </a:t>
            </a:r>
            <a:r>
              <a:rPr lang="es-ES" sz="1800" b="1" dirty="0" smtClean="0">
                <a:latin typeface="GillSans" panose="020B0602020204020204" pitchFamily="34" charset="0"/>
              </a:rPr>
              <a:t>con las directrices europeas</a:t>
            </a:r>
            <a:r>
              <a:rPr lang="es-ES" sz="1800" dirty="0" smtClean="0">
                <a:latin typeface="GillSans" panose="020B0602020204020204" pitchFamily="34" charset="0"/>
              </a:rPr>
              <a:t>, mejora del nivel formativo general  potenciando los índices de participación en las actividades de formación de la educación permanente.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pPr algn="l"/>
            <a:r>
              <a:rPr lang="es-ES_tradnl" sz="4800" b="1" dirty="0" smtClean="0">
                <a:latin typeface="GillSans" panose="020B0602020204020204" pitchFamily="34" charset="0"/>
                <a:cs typeface="Avenir LT 65 Medium"/>
              </a:rPr>
              <a:t>Estructura</a:t>
            </a:r>
            <a:endParaRPr lang="es-ES_tradnl" sz="4800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3889" y="486138"/>
            <a:ext cx="5171674" cy="545444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Escuela de la Infancia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1082" y="2421741"/>
            <a:ext cx="3826074" cy="410445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defRPr/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Tiene carácter </a:t>
            </a: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voluntario</a:t>
            </a:r>
          </a:p>
          <a:p>
            <a:pPr algn="l">
              <a:spcBef>
                <a:spcPts val="1200"/>
              </a:spcBef>
              <a:defRPr/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3-6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años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4950881" y="2425324"/>
            <a:ext cx="3912689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s-ES" sz="2000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Objetivo:</a:t>
            </a:r>
          </a:p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Promover </a:t>
            </a:r>
            <a:r>
              <a:rPr lang="es-ES" sz="2000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en los niños el desarrollo de la identidad, de la autonomía, de la competencia e iniciarlos en la ciudadanía.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17149"/>
            <a:ext cx="4024507" cy="4383227"/>
          </a:xfrm>
        </p:spPr>
        <p:txBody>
          <a:bodyPr>
            <a:noAutofit/>
          </a:bodyPr>
          <a:lstStyle/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Etapa </a:t>
            </a:r>
            <a:r>
              <a:rPr lang="es-ES" sz="1600" b="1" dirty="0" smtClean="0">
                <a:latin typeface="GillSans" panose="020B0602020204020204" pitchFamily="34" charset="0"/>
              </a:rPr>
              <a:t>obligatoria y gratuita.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Se </a:t>
            </a:r>
            <a:r>
              <a:rPr lang="es-ES" sz="1600" b="1" dirty="0" smtClean="0">
                <a:latin typeface="GillSans" panose="020B0602020204020204" pitchFamily="34" charset="0"/>
              </a:rPr>
              <a:t>organiza </a:t>
            </a:r>
            <a:r>
              <a:rPr lang="es-ES" sz="1600" dirty="0" smtClean="0">
                <a:latin typeface="GillSans" panose="020B0602020204020204" pitchFamily="34" charset="0"/>
              </a:rPr>
              <a:t>en cinco cursos académicos, desde los 6 a los 11 años.</a:t>
            </a: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Primer año, vinculado a la escuela de la infancia.</a:t>
            </a: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Dos bienios sucesivos. 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Esta estructura tiene exclusivamente una finalidad didáctica y no organizativa.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Finalidad:</a:t>
            </a:r>
            <a:r>
              <a:rPr lang="es-ES" sz="1600" dirty="0" smtClean="0">
                <a:latin typeface="GillSans" panose="020B0602020204020204" pitchFamily="34" charset="0"/>
              </a:rPr>
              <a:t> Adquisición de los conocimientos y habilidades fundamentales para desarrollar las competencias culturales de base.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Asignaturas: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italiano, geografía, matemáticas, historia, ciencias, tecnología e informática, música, arte, educación física y religión (voluntaria). “Ciudadanía y Constitución”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  <a:r>
              <a:rPr lang="es-ES" sz="1600" dirty="0" smtClean="0">
                <a:latin typeface="GillSans" panose="020B0602020204020204" pitchFamily="34" charset="0"/>
              </a:rPr>
              <a:t> </a:t>
            </a:r>
            <a:endParaRPr lang="es-ES" sz="16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772293" y="1627070"/>
            <a:ext cx="4117468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Metodología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Sin perjuicio de la libertad de enseñanza, se tienen en cuenta la mejora de la experiencia y el conocimiento de los alumnos, la promoción de las actividades de exploración y descubrimiento, el fomento del aprendizaje cooperativo, la toma de  conciencia de su propia forma de aprender, la realización de rutas en forma de laboratorio.</a:t>
            </a:r>
          </a:p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Evaluación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 continua y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global.</a:t>
            </a:r>
            <a:b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</a:b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No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se prevén exámenes finales para pasar a la escuela secundaria de primer grado.</a:t>
            </a:r>
          </a:p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Promoción: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se hace teniendo en cuenta la adquisición de los objetivos y competencias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Primer Ciclo-Educaci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ón Primaria</a:t>
            </a:r>
            <a:endParaRPr lang="es-ES_tradnl" sz="39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17149"/>
            <a:ext cx="4163409" cy="4383227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Se oferta en la </a:t>
            </a:r>
            <a:r>
              <a:rPr lang="es-ES" sz="1600" b="1" dirty="0" smtClean="0">
                <a:latin typeface="GillSans" panose="020B0602020204020204" pitchFamily="34" charset="0"/>
              </a:rPr>
              <a:t>Escuelas Secundarias de Primer Grado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Desde los 11 a los 14 años.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Se estructura en </a:t>
            </a:r>
            <a:r>
              <a:rPr lang="es-ES" sz="1600" b="1" dirty="0" smtClean="0">
                <a:latin typeface="GillSans" panose="020B0602020204020204" pitchFamily="34" charset="0"/>
              </a:rPr>
              <a:t>tres cursos </a:t>
            </a:r>
            <a:r>
              <a:rPr lang="es-ES" sz="1600" dirty="0" smtClean="0">
                <a:latin typeface="GillSans" panose="020B0602020204020204" pitchFamily="34" charset="0"/>
              </a:rPr>
              <a:t>divididos en: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Un bienio de base.</a:t>
            </a: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Un año de orientación para el 2º ciclo.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Finalidad:</a:t>
            </a:r>
            <a:r>
              <a:rPr lang="es-ES" sz="1600" dirty="0" smtClean="0">
                <a:latin typeface="GillSans" panose="020B0602020204020204" pitchFamily="34" charset="0"/>
              </a:rPr>
              <a:t> adquirir los conocimientos y habilidades fundamentales para desarrollar las competencias culturales de base.</a:t>
            </a:r>
            <a:r>
              <a:rPr lang="es-ES" sz="1600" dirty="0" smtClean="0">
                <a:latin typeface="GillSans" panose="020B0602020204020204" pitchFamily="34" charset="0"/>
              </a:rPr>
              <a:t> </a:t>
            </a:r>
            <a:br>
              <a:rPr lang="es-ES" sz="1600" dirty="0" smtClean="0">
                <a:latin typeface="GillSans" panose="020B0602020204020204" pitchFamily="34" charset="0"/>
              </a:rPr>
            </a:br>
            <a:r>
              <a:rPr lang="es-ES" sz="1600" dirty="0" smtClean="0">
                <a:latin typeface="GillSans" panose="020B0602020204020204" pitchFamily="34" charset="0"/>
              </a:rPr>
              <a:t>En </a:t>
            </a:r>
            <a:r>
              <a:rPr lang="es-ES" sz="1600" dirty="0" smtClean="0">
                <a:latin typeface="GillSans" panose="020B0602020204020204" pitchFamily="34" charset="0"/>
              </a:rPr>
              <a:t>particular, en esta fase del recorrido educativo se realiza el acceso a las disciplinas como punto de vista sobre la realidad y como modalidad de conocimiento, interpretación y representación del mundo.</a:t>
            </a:r>
            <a:endParaRPr lang="es-ES" sz="16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627070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Asignaturas: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italiano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,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inglés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y segunda lengua extranjera, historia, geografía, matemáticas, ciencias, música,  arte y dibujo, educación física,  tecnología, religión (voluntaria). “Ciudadanía y Constitución”.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Evaluación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Periódica y anual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 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Al final del tercer curso se hace un examen estatal, para el acceso al 2º ciclo.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Promoción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y certificación: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Se hace teniendo en cuenta la adquisición de los objetivos y competencias. “Diploma di licenza conclusiva del primo ciclo di istruzione”.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Salidas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y conexiones con otros estudios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 Segundo ciclo del sistema educativo de instrucción y formación.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500" b="1" dirty="0" smtClean="0">
                <a:latin typeface="GillSans" panose="020B0602020204020204" pitchFamily="34" charset="0"/>
                <a:cs typeface="Avenir LT 65 Medium"/>
              </a:rPr>
              <a:t>Enseñanza Secundaria-Primer Grado</a:t>
            </a:r>
            <a:endParaRPr lang="es-ES_tradnl" sz="35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242172"/>
            <a:ext cx="4163409" cy="4383227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dirty="0" smtClean="0">
                <a:latin typeface="GillSans" panose="020B0602020204020204" pitchFamily="34" charset="0"/>
              </a:rPr>
              <a:t>Desde </a:t>
            </a:r>
            <a:r>
              <a:rPr lang="es-ES" sz="1800" dirty="0" smtClean="0">
                <a:latin typeface="GillSans" panose="020B0602020204020204" pitchFamily="34" charset="0"/>
              </a:rPr>
              <a:t>los </a:t>
            </a:r>
            <a:r>
              <a:rPr lang="es-ES" sz="1800" dirty="0" smtClean="0">
                <a:latin typeface="GillSans" panose="020B0602020204020204" pitchFamily="34" charset="0"/>
              </a:rPr>
              <a:t>14 a los 19 </a:t>
            </a:r>
            <a:r>
              <a:rPr lang="es-ES" sz="1800" dirty="0" smtClean="0">
                <a:latin typeface="GillSans" panose="020B0602020204020204" pitchFamily="34" charset="0"/>
              </a:rPr>
              <a:t>años.</a:t>
            </a:r>
          </a:p>
          <a:p>
            <a:pPr lvl="0"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dirty="0" smtClean="0">
                <a:latin typeface="GillSans" panose="020B0602020204020204" pitchFamily="34" charset="0"/>
              </a:rPr>
              <a:t>La enseñanza es obligatoria hasta los 16 años (1º bienio del segundo ciclo).</a:t>
            </a:r>
            <a:endParaRPr lang="es-ES" sz="1800" dirty="0" smtClean="0">
              <a:latin typeface="GillSans" panose="020B0602020204020204" pitchFamily="34" charset="0"/>
            </a:endParaRPr>
          </a:p>
          <a:p>
            <a:pPr lvl="0"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b="1" dirty="0" smtClean="0">
                <a:latin typeface="GillSans" panose="020B0602020204020204" pitchFamily="34" charset="0"/>
              </a:rPr>
              <a:t>Vía </a:t>
            </a:r>
            <a:r>
              <a:rPr lang="es-ES" sz="1800" b="1" dirty="0" smtClean="0">
                <a:latin typeface="GillSans" panose="020B0602020204020204" pitchFamily="34" charset="0"/>
              </a:rPr>
              <a:t>de acceso:</a:t>
            </a:r>
            <a:r>
              <a:rPr lang="es-ES" sz="1800" dirty="0" smtClean="0">
                <a:latin typeface="GillSans" panose="020B0602020204020204" pitchFamily="34" charset="0"/>
              </a:rPr>
              <a:t> haber finalizado el primer ciclo.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2252093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2117"/>
              </a:lnSpc>
              <a:spcBef>
                <a:spcPts val="1200"/>
              </a:spcBef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Está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organizada en </a:t>
            </a: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dos itinerarios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</a:t>
            </a:r>
          </a:p>
          <a:p>
            <a:pPr marL="270000" lvl="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Escuela secundaria general de 2º grado. En ella se incluyen los </a:t>
            </a:r>
            <a:r>
              <a:rPr lang="es-ES" b="1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licei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, y los </a:t>
            </a: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Institutos técnicos y profesionales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, de competencia estatal.</a:t>
            </a:r>
          </a:p>
          <a:p>
            <a:pPr marL="270000" lvl="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Instrucción y Formación profesional (IFP)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, de competencia regional.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Segundo Ciclo-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Enseñanza Secundaria Superior</a:t>
            </a:r>
            <a:endParaRPr lang="es-ES_tradnl" sz="39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517939"/>
            <a:ext cx="4163409" cy="4383227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Tiene una duración de </a:t>
            </a:r>
            <a:r>
              <a:rPr lang="es-ES" sz="1400" b="1" dirty="0" smtClean="0">
                <a:latin typeface="GillSans" panose="020B0602020204020204" pitchFamily="34" charset="0"/>
              </a:rPr>
              <a:t>5 años</a:t>
            </a:r>
            <a:r>
              <a:rPr lang="es-ES" sz="1400" dirty="0" smtClean="0">
                <a:latin typeface="GillSans" panose="020B0602020204020204" pitchFamily="34" charset="0"/>
              </a:rPr>
              <a:t>.</a:t>
            </a:r>
          </a:p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Se estructura en </a:t>
            </a:r>
            <a:r>
              <a:rPr lang="es-ES" sz="1400" b="1" dirty="0" smtClean="0">
                <a:latin typeface="GillSans" panose="020B0602020204020204" pitchFamily="34" charset="0"/>
              </a:rPr>
              <a:t>dos bienios consecutivos y un curso de un año</a:t>
            </a:r>
            <a:r>
              <a:rPr lang="es-ES" sz="1400" dirty="0" smtClean="0">
                <a:latin typeface="GillSans" panose="020B0602020204020204" pitchFamily="34" charset="0"/>
              </a:rPr>
              <a:t>.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1º </a:t>
            </a:r>
            <a:r>
              <a:rPr lang="es-ES" sz="1400" dirty="0" smtClean="0">
                <a:latin typeface="GillSans" panose="020B0602020204020204" pitchFamily="34" charset="0"/>
              </a:rPr>
              <a:t>bienio: tiene la finalidad de profundizar y desarrollar los conocimientos, habilidades y competencias adquiridas en el primer ciclo. 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2º </a:t>
            </a:r>
            <a:r>
              <a:rPr lang="es-ES" sz="1400" dirty="0" smtClean="0">
                <a:latin typeface="GillSans" panose="020B0602020204020204" pitchFamily="34" charset="0"/>
              </a:rPr>
              <a:t>bienio: se desarrollan los conocimientos, habilidades y competencias del primer bienio.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1 </a:t>
            </a:r>
            <a:r>
              <a:rPr lang="es-ES" sz="1400" dirty="0" smtClean="0">
                <a:latin typeface="GillSans" panose="020B0602020204020204" pitchFamily="34" charset="0"/>
              </a:rPr>
              <a:t>año: los alumnos deben alcanzar los objetivos específicos de aprendizaje previstos en el currículo y haber completado el propio perfil educativo, cultural y profesional.</a:t>
            </a:r>
          </a:p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latin typeface="GillSans" panose="020B0602020204020204" pitchFamily="34" charset="0"/>
              </a:rPr>
              <a:t>Tipos:</a:t>
            </a:r>
            <a:r>
              <a:rPr lang="es-ES" sz="1400" dirty="0" smtClean="0">
                <a:latin typeface="GillSans" panose="020B0602020204020204" pitchFamily="34" charset="0"/>
              </a:rPr>
              <a:t> artístico, clásico, lingüístico, musical, científico y ciencias humanas.</a:t>
            </a:r>
          </a:p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Después de un bienio común, el liceo artístico, científico y de las ciencias humanas ofrecen otras opciones.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527860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En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todos los licei, en el quinto año es obligatorio el CLIL (</a:t>
            </a:r>
            <a:r>
              <a:rPr lang="es-ES" sz="14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Content and Language Integrated Learning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), la enseñanza de una materia no lingüística en una lengua extranjera.</a:t>
            </a:r>
          </a:p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Metodología: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en los últimos diez años se ha profundizado en la prevención, el método de estudio, el potenciamiento y la recuperación, así como, el aumento de las TIC.</a:t>
            </a:r>
          </a:p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Evaluación: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periódica y anual. Al finalizar el quinto año se hace un examen estatal.</a:t>
            </a:r>
          </a:p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Promoción y certificación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 se hace teniendo en cuenta la adquisición los objetivos generales y específicos de cada itinerario y de las bases culturales generales, además de las capacidades críticas del candidato.“Diploma </a:t>
            </a:r>
            <a:r>
              <a:rPr lang="es-ES" sz="14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liceale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y certificado”. </a:t>
            </a:r>
          </a:p>
          <a:p>
            <a:pPr lvl="0"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Salidas y conexiones con otros estudios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 acceso a la Universidad y a la Alta formación Artística, Musical y a la Instrucción y Formación Técnica Superior.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i="1" dirty="0" err="1" smtClean="0">
                <a:latin typeface="GillSans" panose="020B0602020204020204" pitchFamily="34" charset="0"/>
                <a:cs typeface="Avenir LT 65 Medium"/>
              </a:rPr>
              <a:t>Licei</a:t>
            </a:r>
            <a:endParaRPr lang="es-ES_tradnl" b="1" i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736203"/>
            <a:ext cx="4163409" cy="4264173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Se </a:t>
            </a:r>
            <a:r>
              <a:rPr lang="es-ES" sz="1600" b="1" dirty="0" smtClean="0">
                <a:latin typeface="GillSans" panose="020B0602020204020204" pitchFamily="34" charset="0"/>
              </a:rPr>
              <a:t>organiza </a:t>
            </a:r>
            <a:r>
              <a:rPr lang="es-ES" sz="1600" dirty="0" smtClean="0">
                <a:latin typeface="GillSans" panose="020B0602020204020204" pitchFamily="34" charset="0"/>
              </a:rPr>
              <a:t>a través de los institutos </a:t>
            </a:r>
            <a:r>
              <a:rPr lang="es-ES" sz="1600" dirty="0" smtClean="0">
                <a:latin typeface="GillSans" panose="020B0602020204020204" pitchFamily="34" charset="0"/>
              </a:rPr>
              <a:t>técnicos </a:t>
            </a:r>
            <a:r>
              <a:rPr lang="es-ES" sz="1600" dirty="0" smtClean="0">
                <a:latin typeface="GillSans" panose="020B0602020204020204" pitchFamily="34" charset="0"/>
              </a:rPr>
              <a:t>e institutos profesionales.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Tiene una duración de </a:t>
            </a:r>
            <a:r>
              <a:rPr lang="es-ES" sz="1600" b="1" dirty="0" smtClean="0">
                <a:latin typeface="GillSans" panose="020B0602020204020204" pitchFamily="34" charset="0"/>
              </a:rPr>
              <a:t>5 años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Se </a:t>
            </a:r>
            <a:r>
              <a:rPr lang="es-ES" sz="1600" b="1" dirty="0" smtClean="0">
                <a:latin typeface="GillSans" panose="020B0602020204020204" pitchFamily="34" charset="0"/>
              </a:rPr>
              <a:t>estructura</a:t>
            </a:r>
            <a:r>
              <a:rPr lang="es-ES" sz="1600" b="1" dirty="0" smtClean="0">
                <a:latin typeface="GillSans" panose="020B0602020204020204" pitchFamily="34" charset="0"/>
              </a:rPr>
              <a:t> </a:t>
            </a:r>
            <a:r>
              <a:rPr lang="es-ES" sz="1600" dirty="0" smtClean="0">
                <a:latin typeface="GillSans" panose="020B0602020204020204" pitchFamily="34" charset="0"/>
              </a:rPr>
              <a:t>en</a:t>
            </a:r>
            <a:r>
              <a:rPr lang="es-ES" sz="1600" dirty="0" smtClean="0">
                <a:latin typeface="GillSans" panose="020B0602020204020204" pitchFamily="34" charset="0"/>
              </a:rPr>
              <a:t>: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1 bienio de carácter obligatorio.</a:t>
            </a: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1 trienio articulado a su vez en un bienio y un último </a:t>
            </a:r>
            <a:r>
              <a:rPr lang="es-ES" sz="1600" dirty="0" smtClean="0">
                <a:latin typeface="GillSans" panose="020B0602020204020204" pitchFamily="34" charset="0"/>
              </a:rPr>
              <a:t>curso.</a:t>
            </a: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Estudios:</a:t>
            </a:r>
            <a:r>
              <a:rPr lang="es-ES" sz="1600" dirty="0" smtClean="0">
                <a:latin typeface="GillSans" panose="020B0602020204020204" pitchFamily="34" charset="0"/>
              </a:rPr>
              <a:t> </a:t>
            </a:r>
            <a:br>
              <a:rPr lang="es-ES" sz="1600" dirty="0" smtClean="0">
                <a:latin typeface="GillSans" panose="020B0602020204020204" pitchFamily="34" charset="0"/>
              </a:rPr>
            </a:br>
            <a:r>
              <a:rPr lang="es-ES" sz="1600" dirty="0" smtClean="0">
                <a:latin typeface="GillSans" panose="020B0602020204020204" pitchFamily="34" charset="0"/>
              </a:rPr>
              <a:t>Los </a:t>
            </a:r>
            <a:r>
              <a:rPr lang="es-ES" sz="1600" u="sng" dirty="0" smtClean="0">
                <a:latin typeface="GillSans" panose="020B0602020204020204" pitchFamily="34" charset="0"/>
              </a:rPr>
              <a:t>institutos técnicos</a:t>
            </a:r>
            <a:r>
              <a:rPr lang="es-ES" sz="1600" dirty="0" smtClean="0">
                <a:latin typeface="GillSans" panose="020B0602020204020204" pitchFamily="34" charset="0"/>
              </a:rPr>
              <a:t> ofrecen itinerarios en los sectores económico y tecnológico que a su vez se organizan en 2 ó 9 direcciones. Éstas se articulan posteriormente en 11 opciones, para las cuales se definen fichas disciplinarias. En estas fichas se individualizan los resultados de aprendizaje. y profesionales.</a:t>
            </a: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endParaRPr lang="es-ES" sz="16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736203"/>
            <a:ext cx="4024507" cy="4264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Los </a:t>
            </a:r>
            <a:r>
              <a:rPr lang="es-ES" sz="1600" u="sng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institutos profesionales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ofrecen itinerarios de estudio en los sectores servicios y de la industria y de la artesanía, que a su vez, se organizan en 4 y 2 direcciones. Éstas se articulan en 10 opciones, para las cuales valen las mismas informaciones proporcionadas en los institutos técnicos.</a:t>
            </a: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Evaluación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 periódica y anual. Al finalizar el quinto año se hace un examen estatal.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Promoción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y certificación: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Diploma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instrucción técnica y diploma de instrucción profesional, acompañados de un certificado.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Educaci</a:t>
            </a:r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ón </a:t>
            </a:r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Secundaria</a:t>
            </a:r>
            <a:b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</a:br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Superior Profesional</a:t>
            </a:r>
            <a:endParaRPr lang="es-ES_tradnl" sz="34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428652"/>
            <a:ext cx="4163409" cy="4264173"/>
          </a:xfrm>
        </p:spPr>
        <p:txBody>
          <a:bodyPr wrap="square">
            <a:noAutofit/>
          </a:bodyPr>
          <a:lstStyle/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Tiene una </a:t>
            </a:r>
            <a:r>
              <a:rPr lang="es-ES" sz="1600" b="1" dirty="0" smtClean="0">
                <a:latin typeface="GillSans" panose="020B0602020204020204" pitchFamily="34" charset="0"/>
              </a:rPr>
              <a:t>duración </a:t>
            </a:r>
            <a:r>
              <a:rPr lang="es-ES" sz="1600" dirty="0" smtClean="0">
                <a:latin typeface="GillSans" panose="020B0602020204020204" pitchFamily="34" charset="0"/>
              </a:rPr>
              <a:t>variable, mínimo 3 años.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Tienen recorridos de tres o cuatro años.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Puede ser llevada a cabo por empresas, estructuras formativas de formación profesional acreditadas por las regiones en base a los criterios compartidos con el Estado o por los institutos estatales de enseñanza de segundo </a:t>
            </a:r>
            <a:r>
              <a:rPr lang="es-ES" sz="1600" dirty="0" smtClean="0">
                <a:latin typeface="GillSans" panose="020B0602020204020204" pitchFamily="34" charset="0"/>
              </a:rPr>
              <a:t>grado.</a:t>
            </a:r>
          </a:p>
          <a:p>
            <a:pPr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V</a:t>
            </a:r>
            <a:r>
              <a:rPr lang="es-ES" sz="1600" b="1" dirty="0" smtClean="0">
                <a:latin typeface="GillSans" panose="020B0602020204020204" pitchFamily="34" charset="0"/>
              </a:rPr>
              <a:t>ías de acceso: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Haber terminado el primer ciclo y tener una edad inferior a los 15.</a:t>
            </a:r>
          </a:p>
          <a:p>
            <a:pPr marL="270000" lvl="0" indent="-270000" algn="l">
              <a:lnSpc>
                <a:spcPts val="18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Para los alumnos que acceden desde otros recorridos deben tener una edad inferior a los 18 años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  <a:p>
            <a:pPr lvl="0" indent="-270000" algn="l">
              <a:lnSpc>
                <a:spcPts val="1817"/>
              </a:lnSpc>
              <a:spcBef>
                <a:spcPts val="6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Evaluación: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periódica y final (a través de un examen de cualificación).</a:t>
            </a:r>
            <a:endParaRPr lang="es-ES" sz="16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428652"/>
            <a:ext cx="4024507" cy="4264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Promoción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y certificación: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certificado de cualificación profesional (</a:t>
            </a:r>
            <a:r>
              <a:rPr lang="es-ES" sz="16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Operatore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), en el caso de 3 años y el  diploma profesional de Técnico si la duración es de 4 años.</a:t>
            </a: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Salidas y conexiones con otros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estudios:</a:t>
            </a:r>
          </a:p>
          <a:p>
            <a:pPr marL="270000" lvl="0" indent="-270000">
              <a:lnSpc>
                <a:spcPts val="19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Después de 3 años: acceso al mundo laboral.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lvl="0" indent="-270000">
              <a:lnSpc>
                <a:spcPts val="19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Posibildad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conseguir posteriores cualificaciones necesarias para el acceso al mundo laboral y a la Formación Técnica Superior.</a:t>
            </a:r>
          </a:p>
          <a:p>
            <a:pPr marL="270000" lvl="0" indent="-270000">
              <a:lnSpc>
                <a:spcPts val="1917"/>
              </a:lnSpc>
              <a:spcBef>
                <a:spcPts val="6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Con una cualificación de al menos 4 años, se puede asistir al año de preparación del examen estatal, útil para inscribirse en la Universidad y a la Alta formación artística, musical y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coréutica.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Formaci</a:t>
            </a:r>
            <a:r>
              <a:rPr lang="es-ES_tradnl" sz="3400" b="1" dirty="0" smtClean="0">
                <a:latin typeface="GillSans" panose="020B0602020204020204" pitchFamily="34" charset="0"/>
                <a:cs typeface="Avenir LT 65 Medium"/>
              </a:rPr>
              <a:t>ón Profesional Regional (IFP)</a:t>
            </a:r>
            <a:endParaRPr lang="es-ES_tradnl" sz="34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9887" y="2291787"/>
            <a:ext cx="6587946" cy="3609379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2917"/>
              </a:lnSpc>
              <a:spcBef>
                <a:spcPts val="1200"/>
              </a:spcBef>
            </a:pPr>
            <a:r>
              <a:rPr lang="es-ES" sz="2600" dirty="0" smtClean="0">
                <a:latin typeface="GillSans" panose="020B0602020204020204" pitchFamily="34" charset="0"/>
              </a:rPr>
              <a:t>Se </a:t>
            </a:r>
            <a:r>
              <a:rPr lang="es-ES" sz="2600" b="1" dirty="0" smtClean="0">
                <a:latin typeface="GillSans" panose="020B0602020204020204" pitchFamily="34" charset="0"/>
              </a:rPr>
              <a:t>organiza</a:t>
            </a:r>
            <a:r>
              <a:rPr lang="es-ES" sz="2600" dirty="0" smtClean="0">
                <a:latin typeface="GillSans" panose="020B0602020204020204" pitchFamily="34" charset="0"/>
              </a:rPr>
              <a:t> en:</a:t>
            </a:r>
          </a:p>
          <a:p>
            <a:pPr marL="270000" lvl="0" indent="-270000" algn="l">
              <a:lnSpc>
                <a:spcPts val="2917"/>
              </a:lnSpc>
              <a:spcBef>
                <a:spcPts val="600"/>
              </a:spcBef>
              <a:buFont typeface="Arial"/>
              <a:buChar char="•"/>
            </a:pPr>
            <a:r>
              <a:rPr lang="es-ES" sz="2600" dirty="0" smtClean="0">
                <a:latin typeface="GillSans" panose="020B0602020204020204" pitchFamily="34" charset="0"/>
              </a:rPr>
              <a:t>Universidad.</a:t>
            </a:r>
          </a:p>
          <a:p>
            <a:pPr marL="270000" lvl="0" indent="-270000" algn="l">
              <a:lnSpc>
                <a:spcPts val="2917"/>
              </a:lnSpc>
              <a:spcBef>
                <a:spcPts val="600"/>
              </a:spcBef>
              <a:buFont typeface="Arial"/>
              <a:buChar char="•"/>
            </a:pPr>
            <a:r>
              <a:rPr lang="es-ES" sz="2600" dirty="0" smtClean="0">
                <a:latin typeface="GillSans" panose="020B0602020204020204" pitchFamily="34" charset="0"/>
              </a:rPr>
              <a:t>Alta formación artística y musical.</a:t>
            </a:r>
          </a:p>
          <a:p>
            <a:pPr marL="270000" lvl="0" indent="-270000" algn="l">
              <a:lnSpc>
                <a:spcPts val="2917"/>
              </a:lnSpc>
              <a:spcBef>
                <a:spcPts val="600"/>
              </a:spcBef>
              <a:buFont typeface="Arial"/>
              <a:buChar char="•"/>
            </a:pPr>
            <a:r>
              <a:rPr lang="es-ES" sz="2600" dirty="0" smtClean="0">
                <a:latin typeface="GillSans" panose="020B0602020204020204" pitchFamily="34" charset="0"/>
              </a:rPr>
              <a:t>Educación y formación técnica superior en los Institutos técnicos superiores (ITI).</a:t>
            </a:r>
          </a:p>
          <a:p>
            <a:pPr marL="270000" lvl="0" indent="-270000" algn="l">
              <a:lnSpc>
                <a:spcPts val="2917"/>
              </a:lnSpc>
              <a:spcBef>
                <a:spcPts val="600"/>
              </a:spcBef>
              <a:buFont typeface="Arial"/>
              <a:buChar char="•"/>
            </a:pPr>
            <a:r>
              <a:rPr lang="es-ES" sz="2600" dirty="0" smtClean="0">
                <a:latin typeface="GillSans" panose="020B0602020204020204" pitchFamily="34" charset="0"/>
              </a:rPr>
              <a:t>Educación en los institutos superiores</a:t>
            </a:r>
            <a:r>
              <a:rPr lang="es-ES" sz="2600" dirty="0" smtClean="0">
                <a:latin typeface="GillSans" panose="020B0602020204020204" pitchFamily="34" charset="0"/>
              </a:rPr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Enseñanza Superior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17149"/>
            <a:ext cx="4163409" cy="4383227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Existen otros dos tipos de instrucción equivalente a la universidad.</a:t>
            </a: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Escuelas superiores para para mediadores lingüísticos (Sml)</a:t>
            </a: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Institutos de especialización en psicoterapia</a:t>
            </a:r>
          </a:p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latin typeface="GillSans" panose="020B0602020204020204" pitchFamily="34" charset="0"/>
              </a:rPr>
              <a:t>Se </a:t>
            </a:r>
            <a:r>
              <a:rPr lang="es-ES" sz="1400" dirty="0" smtClean="0">
                <a:latin typeface="GillSans" panose="020B0602020204020204" pitchFamily="34" charset="0"/>
              </a:rPr>
              <a:t>distinguen </a:t>
            </a:r>
            <a:r>
              <a:rPr lang="es-ES" sz="1400" b="1" dirty="0" smtClean="0">
                <a:latin typeface="GillSans" panose="020B0602020204020204" pitchFamily="34" charset="0"/>
              </a:rPr>
              <a:t>tres ciclos</a:t>
            </a:r>
            <a:r>
              <a:rPr lang="es-ES" sz="1400" dirty="0" smtClean="0">
                <a:latin typeface="GillSans" panose="020B0602020204020204" pitchFamily="34" charset="0"/>
              </a:rPr>
              <a:t>:</a:t>
            </a:r>
          </a:p>
          <a:p>
            <a:pPr lvl="0" indent="-285750" algn="l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latin typeface="GillSans" panose="020B0602020204020204" pitchFamily="34" charset="0"/>
              </a:rPr>
              <a:t>PRIMER CICLO:</a:t>
            </a:r>
            <a:r>
              <a:rPr lang="es-ES" sz="1400" dirty="0" smtClean="0">
                <a:latin typeface="GillSans" panose="020B0602020204020204" pitchFamily="34" charset="0"/>
              </a:rPr>
              <a:t> 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latin typeface="GillSans" panose="020B0602020204020204" pitchFamily="34" charset="0"/>
              </a:rPr>
              <a:t>Duración </a:t>
            </a:r>
            <a:r>
              <a:rPr lang="es-ES" sz="1400" dirty="0" smtClean="0">
                <a:latin typeface="GillSans" panose="020B0602020204020204" pitchFamily="34" charset="0"/>
              </a:rPr>
              <a:t>de 3 años.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latin typeface="GillSans" panose="020B0602020204020204" pitchFamily="34" charset="0"/>
              </a:rPr>
              <a:t>Requisitos</a:t>
            </a:r>
            <a:r>
              <a:rPr lang="es-ES" sz="1400" b="1" dirty="0" smtClean="0">
                <a:latin typeface="GillSans" panose="020B0602020204020204" pitchFamily="34" charset="0"/>
              </a:rPr>
              <a:t>:</a:t>
            </a:r>
            <a:r>
              <a:rPr lang="es-ES" sz="1400" dirty="0" smtClean="0">
                <a:latin typeface="GillSans" panose="020B0602020204020204" pitchFamily="34" charset="0"/>
              </a:rPr>
              <a:t> estar en posesión del Diploma de Educación Superior.</a:t>
            </a:r>
            <a:endParaRPr lang="es-ES" sz="1400" dirty="0" smtClean="0">
              <a:latin typeface="GillSans" panose="020B0602020204020204" pitchFamily="34" charset="0"/>
            </a:endParaRPr>
          </a:p>
          <a:p>
            <a:pPr marL="270000" lvl="0" indent="-270000" algn="l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latin typeface="GillSans" panose="020B0602020204020204" pitchFamily="34" charset="0"/>
              </a:rPr>
              <a:t>Certificación</a:t>
            </a:r>
            <a:r>
              <a:rPr lang="es-ES" sz="1400" b="1" dirty="0" smtClean="0">
                <a:latin typeface="GillSans" panose="020B0602020204020204" pitchFamily="34" charset="0"/>
              </a:rPr>
              <a:t>:</a:t>
            </a:r>
            <a:r>
              <a:rPr lang="es-ES" sz="1400" dirty="0" smtClean="0">
                <a:latin typeface="GillSans" panose="020B0602020204020204" pitchFamily="34" charset="0"/>
              </a:rPr>
              <a:t> </a:t>
            </a:r>
            <a:r>
              <a:rPr lang="es-ES" sz="1400" i="1" dirty="0" smtClean="0">
                <a:latin typeface="GillSans" panose="020B0602020204020204" pitchFamily="34" charset="0"/>
              </a:rPr>
              <a:t>Laurea</a:t>
            </a:r>
            <a:r>
              <a:rPr lang="es-ES" sz="1400" i="1" dirty="0" smtClean="0">
                <a:latin typeface="GillSans" panose="020B0602020204020204" pitchFamily="34" charset="0"/>
              </a:rPr>
              <a:t> </a:t>
            </a:r>
            <a:r>
              <a:rPr lang="es-ES" sz="1400" dirty="0" smtClean="0">
                <a:latin typeface="GillSans" panose="020B0602020204020204" pitchFamily="34" charset="0"/>
              </a:rPr>
              <a:t>(</a:t>
            </a:r>
            <a:r>
              <a:rPr lang="es-ES" sz="1400" dirty="0" smtClean="0">
                <a:latin typeface="GillSans" panose="020B0602020204020204" pitchFamily="34" charset="0"/>
              </a:rPr>
              <a:t>Universidad) y Diploma académico del primer nivel </a:t>
            </a:r>
            <a:r>
              <a:rPr lang="es-ES" sz="1400" dirty="0" smtClean="0">
                <a:latin typeface="GillSans" panose="020B0602020204020204" pitchFamily="34" charset="0"/>
              </a:rPr>
              <a:t>(Afam)</a:t>
            </a:r>
            <a:r>
              <a:rPr lang="es-ES" sz="1400" dirty="0" smtClean="0">
                <a:latin typeface="GillSans" panose="020B0602020204020204" pitchFamily="34" charset="0"/>
              </a:rPr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627070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SEGUNDO 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CICLO:</a:t>
            </a: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Duración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2 años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Ciclo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único: 5-6 años (para algunas especialidades universitarias). 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Requisitos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 </a:t>
            </a:r>
            <a:r>
              <a:rPr lang="es-ES" sz="14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Laurea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(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Universidad) y Diploma académico del primer nivel (Afam). En el caso de acceso a ciclo único: diploma di Educación Secundaria Superior. 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Certificación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r>
              <a:rPr lang="es-ES" sz="14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Laurea magistrale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o Título de máster universitario de segundo nivel o diploma de especialización (Universidad) y Diploma académico de formación en investigación o Diploma académico de especialización o Diploma de perfeccionamiento o máster (Afam).</a:t>
            </a:r>
          </a:p>
          <a:p>
            <a:pPr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TERCER CICLO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(Doctorado)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</a:p>
          <a:p>
            <a:pPr marL="270000" indent="-270000">
              <a:lnSpc>
                <a:spcPts val="1617"/>
              </a:lnSpc>
              <a:spcBef>
                <a:spcPts val="600"/>
              </a:spcBef>
              <a:buFont typeface="Arial"/>
              <a:buChar char="•"/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Certificación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 Título de doctor en investigación (Universidad) y Diploma de formación en investigación (Afam).</a:t>
            </a:r>
          </a:p>
          <a:p>
            <a:pPr indent="-285750">
              <a:lnSpc>
                <a:spcPts val="1617"/>
              </a:lnSpc>
              <a:spcBef>
                <a:spcPts val="1200"/>
              </a:spcBef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4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Universidad y </a:t>
            </a:r>
            <a:r>
              <a:rPr lang="es-ES_tradnl" b="1" dirty="0" err="1" smtClean="0">
                <a:latin typeface="GillSans" panose="020B0602020204020204" pitchFamily="34" charset="0"/>
                <a:cs typeface="Avenir LT 65 Medium"/>
              </a:rPr>
              <a:t>Afam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381066"/>
            <a:ext cx="4163409" cy="4383227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b="1" dirty="0" smtClean="0">
                <a:latin typeface="GillSans" panose="020B0602020204020204" pitchFamily="34" charset="0"/>
              </a:rPr>
              <a:t>Duración:</a:t>
            </a:r>
            <a:r>
              <a:rPr lang="es-ES" sz="1800" dirty="0" smtClean="0">
                <a:latin typeface="GillSans" panose="020B0602020204020204" pitchFamily="34" charset="0"/>
              </a:rPr>
              <a:t> 4 semestres (1800-2000 horas).</a:t>
            </a:r>
          </a:p>
          <a:p>
            <a:pPr lvl="0"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dirty="0" smtClean="0">
                <a:latin typeface="GillSans" panose="020B0602020204020204" pitchFamily="34" charset="0"/>
              </a:rPr>
              <a:t>Ofrece formación en las siguientes </a:t>
            </a:r>
            <a:r>
              <a:rPr lang="es-ES" sz="1800" b="1" dirty="0" smtClean="0">
                <a:latin typeface="GillSans" panose="020B0602020204020204" pitchFamily="34" charset="0"/>
              </a:rPr>
              <a:t>áreas tecnológicas</a:t>
            </a:r>
            <a:r>
              <a:rPr lang="es-ES" sz="1800" dirty="0" smtClean="0">
                <a:latin typeface="GillSans" panose="020B0602020204020204" pitchFamily="34" charset="0"/>
              </a:rPr>
              <a:t>: eficiencia energética, movilidad sostenible, nuevas tecnologías de la vida, nuevas tecnologías para el made in Italy, tecnologías innovadoras para los bienes y actividades culturales-turismo, tecnologías de la información y la comunicación.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2390987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2117"/>
              </a:lnSpc>
              <a:spcBef>
                <a:spcPts val="1200"/>
              </a:spcBef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Vía de acceso: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Diploma de Enseñanza Secundaria Superior.</a:t>
            </a:r>
            <a:endParaRPr lang="es-ES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2117"/>
              </a:lnSpc>
              <a:spcBef>
                <a:spcPts val="1200"/>
              </a:spcBef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Certificación</a:t>
            </a: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Diploma de Técnico Superior.</a:t>
            </a:r>
            <a:endParaRPr lang="es-ES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2117"/>
              </a:lnSpc>
              <a:spcBef>
                <a:spcPts val="1200"/>
              </a:spcBef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Salidas </a:t>
            </a: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y conexiones con otros estudios: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acceso a oposiciones públicas, a la Universidad y al mundo laboral.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Enseñanza y Formaci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ón Técnica </a:t>
            </a:r>
            <a:r>
              <a:rPr lang="es-ES_tradnl" sz="3900" b="1" dirty="0" smtClean="0">
                <a:latin typeface="GillSans" panose="020B0602020204020204" pitchFamily="34" charset="0"/>
                <a:cs typeface="Avenir LT 65 Medium"/>
              </a:rPr>
              <a:t>Superior</a:t>
            </a:r>
            <a:endParaRPr lang="es-ES_tradnl" sz="39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Fuentes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813572" y="2385640"/>
            <a:ext cx="7550342" cy="1612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6"/>
              </a:rPr>
              <a:t>http://www.indire.it/lucabas/lkmw_file/eurydice///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6"/>
              </a:rPr>
              <a:t>QUADERNO_per_WEB.pdf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7"/>
              </a:rPr>
              <a:t>http://mavoieproeurope.onisep.fr/es/files/2013/03/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7"/>
              </a:rPr>
              <a:t>italie_es.jpg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8"/>
              </a:rPr>
              <a:t>https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8"/>
              </a:rPr>
              <a:t>://previews.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8"/>
              </a:rPr>
              <a:t>123rf.com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4" name="Subtítulo 2"/>
          <p:cNvSpPr>
            <a:spLocks noGrp="1"/>
          </p:cNvSpPr>
          <p:nvPr>
            <p:ph type="subTitle" idx="1"/>
          </p:nvPr>
        </p:nvSpPr>
        <p:spPr>
          <a:xfrm>
            <a:off x="446473" y="5188768"/>
            <a:ext cx="8264698" cy="932588"/>
          </a:xfrm>
        </p:spPr>
        <p:txBody>
          <a:bodyPr>
            <a:noAutofit/>
          </a:bodyPr>
          <a:lstStyle/>
          <a:p>
            <a:pPr lvl="0" indent="-285750" algn="l">
              <a:lnSpc>
                <a:spcPts val="1760"/>
              </a:lnSpc>
              <a:spcBef>
                <a:spcPts val="18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El presente proyecto ha sido financiado con el apoyo de la Comisión Europea.</a:t>
            </a:r>
            <a:br>
              <a:rPr lang="es-ES" sz="1600" dirty="0" smtClean="0">
                <a:latin typeface="GillSans" panose="020B0602020204020204" pitchFamily="34" charset="0"/>
              </a:rPr>
            </a:br>
            <a:r>
              <a:rPr lang="es-ES" sz="1600" dirty="0" smtClean="0">
                <a:latin typeface="GillSans" panose="020B0602020204020204" pitchFamily="34" charset="0"/>
              </a:rPr>
              <a:t>Esta publicación (comunicación) es responsabilidad exclusiva de su autor. La Comisión no es responsable del uso que pueda hacerse de la información aquí difundida.	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1802</Words>
  <Application>Microsoft Office PowerPoint</Application>
  <PresentationFormat>Presentación en pantalla (4:3)</PresentationFormat>
  <Paragraphs>145</Paragraphs>
  <Slides>15</Slides>
  <Notes>1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Office Theme</vt:lpstr>
      <vt:lpstr>Diapositiva 1</vt:lpstr>
      <vt:lpstr>Sistema Educativo Italiano</vt:lpstr>
      <vt:lpstr>Principios</vt:lpstr>
      <vt:lpstr>Estructura</vt:lpstr>
      <vt:lpstr>Escuela de la Infancia</vt:lpstr>
      <vt:lpstr>Primer Ciclo-Educación Primaria</vt:lpstr>
      <vt:lpstr>Enseñanza Secundaria-Primer Grado</vt:lpstr>
      <vt:lpstr>Segundo Ciclo-Enseñanza Secundaria Superior</vt:lpstr>
      <vt:lpstr>Licei</vt:lpstr>
      <vt:lpstr>Educación Secundaria Superior Profesional</vt:lpstr>
      <vt:lpstr>Formación Profesional Regional (IFP)</vt:lpstr>
      <vt:lpstr>Enseñanza Superior</vt:lpstr>
      <vt:lpstr>Universidad y Afam</vt:lpstr>
      <vt:lpstr>Enseñanza y Formación Técnica Superior</vt:lpstr>
      <vt:lpstr>Fuentes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Jose Antonio Sanchez Garcia</cp:lastModifiedBy>
  <cp:revision>123</cp:revision>
  <dcterms:created xsi:type="dcterms:W3CDTF">2017-06-14T22:20:54Z</dcterms:created>
  <dcterms:modified xsi:type="dcterms:W3CDTF">2017-06-15T02:00:25Z</dcterms:modified>
</cp:coreProperties>
</file>