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r:id="rId1"/>
  </p:sldMasterIdLst>
  <p:notesMasterIdLst>
    <p:notesMasterId r:id="rId17"/>
  </p:notesMasterIdLst>
  <p:sldIdLst>
    <p:sldId id="256" r:id="rId2"/>
    <p:sldId id="278" r:id="rId3"/>
    <p:sldId id="279" r:id="rId4"/>
    <p:sldId id="280" r:id="rId5"/>
    <p:sldId id="292" r:id="rId6"/>
    <p:sldId id="282" r:id="rId7"/>
    <p:sldId id="283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291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296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body"/>
          </p:nvPr>
        </p:nvSpPr>
        <p:spPr>
          <a:xfrm>
            <a:off x="653040" y="4002120"/>
            <a:ext cx="5551560" cy="4310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2520">
                <a:latin typeface="Arial"/>
              </a:rPr>
              <a:t>Pulse para editar el formato de las notas</a:t>
            </a:r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&lt;encabezamiento&gt;</a:t>
            </a:r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dt"/>
          </p:nvPr>
        </p:nvSpPr>
        <p:spPr>
          <a:xfrm>
            <a:off x="388152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ftr"/>
          </p:nvPr>
        </p:nvSpPr>
        <p:spPr>
          <a:xfrm>
            <a:off x="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81" name="PlaceHolder 5"/>
          <p:cNvSpPr>
            <a:spLocks noGrp="1"/>
          </p:cNvSpPr>
          <p:nvPr>
            <p:ph type="sldNum"/>
          </p:nvPr>
        </p:nvSpPr>
        <p:spPr>
          <a:xfrm>
            <a:off x="388152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3F62C165-C141-465A-BE40-466677F37B2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1794274-D4AF-4F80-8A08-2195C6D2EEDC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654560"/>
            <a:ext cx="822960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61000"/>
            <a:ext cx="7347960" cy="4644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5" name="Imagen 7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6" name="Imagen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152400"/>
            <a:ext cx="4191000" cy="16642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1981200"/>
            <a:ext cx="41910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Tx/>
              <a:buNone/>
              <a:defRPr sz="2000" b="0" i="0" kern="1200">
                <a:solidFill>
                  <a:schemeClr val="accent1">
                    <a:lumMod val="50000"/>
                  </a:schemeClr>
                </a:solidFill>
                <a:effectLst/>
                <a:latin typeface="Avenir 85 Heavy"/>
                <a:ea typeface="+mn-ea"/>
                <a:cs typeface="Avenir 85 Heavy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Haga clic para modificar el estilo de subtítulo del patrón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/>
          <p:cNvPicPr/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3640" cy="6854040"/>
          </a:xfrm>
          <a:prstGeom prst="rect">
            <a:avLst/>
          </a:prstGeom>
          <a:ln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 sz="3409">
                <a:latin typeface="Times New Roman"/>
              </a:rPr>
              <a:t>Pulse para editar el formato del texto de título</a:t>
            </a:r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2910">
                <a:latin typeface="Times New Roman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539">
                <a:latin typeface="Times New Roman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179">
                <a:latin typeface="Times New Roman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1810">
                <a:latin typeface="Times New Roman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Séptimo nivel del esquema</a:t>
            </a:r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360" cy="47304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42" name="PlaceHolder 5"/>
          <p:cNvSpPr>
            <a:spLocks noGrp="1"/>
          </p:cNvSpPr>
          <p:nvPr>
            <p:ph type="sldNum"/>
          </p:nvPr>
        </p:nvSpPr>
        <p:spPr>
          <a:xfrm>
            <a:off x="655596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3FEB11C6-06CA-40D5-8D47-CFCE061BB8B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hyperlink" Target="http://www.indire.it/lucabas/lkmw_file/eurydice///QUADERNO_per_WEB.pdf" TargetMode="External"/><Relationship Id="rId7" Type="http://schemas.openxmlformats.org/officeDocument/2006/relationships/hyperlink" Target="http://mavoieproeurope.onisep.fr/es/files/2013/03/italie_es.jpg" TargetMode="External"/><Relationship Id="rId8" Type="http://schemas.openxmlformats.org/officeDocument/2006/relationships/hyperlink" Target="https://previews.123rf.com" TargetMode="Externa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2"/>
          <p:cNvPicPr/>
          <p:nvPr/>
        </p:nvPicPr>
        <p:blipFill>
          <a:blip r:embed="rId3"/>
          <a:stretch>
            <a:fillRect/>
          </a:stretch>
        </p:blipFill>
        <p:spPr>
          <a:xfrm>
            <a:off x="720" y="72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648000" y="1584000"/>
            <a:ext cx="7913880" cy="4136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endParaRPr dirty="0" smtClean="0"/>
          </a:p>
          <a:p>
            <a:pPr algn="ctr">
              <a:lnSpc>
                <a:spcPct val="100000"/>
              </a:lnSpc>
            </a:pPr>
            <a:r>
              <a:rPr lang="es-ES_tradnl" sz="4800" b="1" dirty="0" smtClean="0">
                <a:solidFill>
                  <a:srgbClr val="FFFFFF"/>
                </a:solidFill>
                <a:latin typeface="Gill Sans"/>
                <a:cs typeface="Gill Sans"/>
              </a:rPr>
              <a:t>ITALIAN EDUCATION SYSTEM</a:t>
            </a:r>
            <a:endParaRPr sz="4800" b="1" dirty="0" smtClean="0">
              <a:latin typeface="Gill Sans"/>
              <a:cs typeface="Gill Sans"/>
            </a:endParaRPr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2400" b="1" dirty="0">
                <a:solidFill>
                  <a:srgbClr val="FFFFFF"/>
                </a:solidFill>
                <a:latin typeface="GillSans"/>
              </a:rPr>
              <a:t>Erasmus+  KA104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200" b="1" dirty="0">
                <a:solidFill>
                  <a:srgbClr val="FFFFFF"/>
                </a:solidFill>
                <a:latin typeface="GillSans"/>
              </a:rPr>
              <a:t>Multiculturalidad y Diversidad en la Educación de Adultos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CEPA “Maestro Martín Cisneros”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Cáceres 2016-2017</a:t>
            </a:r>
            <a:endParaRPr dirty="0"/>
          </a:p>
        </p:txBody>
      </p:sp>
      <p:sp>
        <p:nvSpPr>
          <p:cNvPr id="84" name="CustomShape 2"/>
          <p:cNvSpPr/>
          <p:nvPr/>
        </p:nvSpPr>
        <p:spPr>
          <a:xfrm>
            <a:off x="0" y="6237360"/>
            <a:ext cx="9143280" cy="619920"/>
          </a:xfrm>
          <a:prstGeom prst="rect">
            <a:avLst/>
          </a:prstGeom>
          <a:solidFill>
            <a:srgbClr val="FFFFFF"/>
          </a:solidFill>
          <a:ln w="6480">
            <a:noFill/>
          </a:ln>
        </p:spPr>
      </p:sp>
      <p:pic>
        <p:nvPicPr>
          <p:cNvPr id="85" name="Imagen 10"/>
          <p:cNvPicPr/>
          <p:nvPr/>
        </p:nvPicPr>
        <p:blipFill>
          <a:blip r:embed="rId4"/>
          <a:stretch>
            <a:fillRect/>
          </a:stretch>
        </p:blipFill>
        <p:spPr>
          <a:xfrm>
            <a:off x="4295520" y="6264720"/>
            <a:ext cx="552600" cy="619920"/>
          </a:xfrm>
          <a:prstGeom prst="rect">
            <a:avLst/>
          </a:prstGeom>
          <a:ln>
            <a:noFill/>
          </a:ln>
        </p:spPr>
      </p:pic>
      <p:pic>
        <p:nvPicPr>
          <p:cNvPr id="86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208600" y="6337440"/>
            <a:ext cx="1585800" cy="450000"/>
          </a:xfrm>
          <a:prstGeom prst="rect">
            <a:avLst/>
          </a:prstGeom>
          <a:ln>
            <a:noFill/>
          </a:ln>
        </p:spPr>
      </p:pic>
      <p:pic>
        <p:nvPicPr>
          <p:cNvPr id="87" name="Imagen 12"/>
          <p:cNvPicPr/>
          <p:nvPr/>
        </p:nvPicPr>
        <p:blipFill>
          <a:blip r:embed="rId6"/>
          <a:stretch>
            <a:fillRect/>
          </a:stretch>
        </p:blipFill>
        <p:spPr>
          <a:xfrm>
            <a:off x="5844240" y="6244560"/>
            <a:ext cx="616320" cy="612720"/>
          </a:xfrm>
          <a:prstGeom prst="rect">
            <a:avLst/>
          </a:prstGeom>
          <a:ln>
            <a:noFill/>
          </a:ln>
        </p:spPr>
      </p:pic>
      <p:pic>
        <p:nvPicPr>
          <p:cNvPr id="88" name="Imagen 9"/>
          <p:cNvPicPr/>
          <p:nvPr/>
        </p:nvPicPr>
        <p:blipFill>
          <a:blip r:embed="rId7"/>
          <a:stretch>
            <a:fillRect/>
          </a:stretch>
        </p:blipFill>
        <p:spPr>
          <a:xfrm>
            <a:off x="3962520" y="762120"/>
            <a:ext cx="1218600" cy="1218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Italian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Education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System</a:t>
            </a:r>
            <a:endParaRPr lang="es-ES_tradnl" sz="3600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2" name="6 Imagen" descr="Imagen relacionada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190" y="1539836"/>
            <a:ext cx="7153852" cy="434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err="1" smtClean="0">
                <a:latin typeface="GillSans" panose="020B0602020204020204" pitchFamily="34" charset="0"/>
                <a:cs typeface="Avenir LT 65 Medium"/>
              </a:rPr>
              <a:t>Principles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9354" y="2420762"/>
            <a:ext cx="8072522" cy="3621225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Subsidiarity principle,</a:t>
            </a:r>
            <a:r>
              <a:rPr lang="es-ES" sz="1800" dirty="0" smtClean="0">
                <a:latin typeface="GillSans" panose="020B0602020204020204" pitchFamily="34" charset="0"/>
              </a:rPr>
              <a:t> a great administrative decentralization that allows  teaching institution didactic and organization </a:t>
            </a:r>
            <a:r>
              <a:rPr lang="es-ES" sz="1800" dirty="0" smtClean="0">
                <a:latin typeface="GillSans" panose="020B0602020204020204" pitchFamily="34" charset="0"/>
              </a:rPr>
              <a:t>autonomy</a:t>
            </a:r>
            <a:r>
              <a:rPr lang="es-ES" sz="1800" dirty="0" smtClean="0">
                <a:latin typeface="GillSans" panose="020B0602020204020204" pitchFamily="34" charset="0"/>
              </a:rPr>
              <a:t>.</a:t>
            </a:r>
          </a:p>
          <a:p>
            <a:pPr marL="285750" lvl="0"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Coherence with European guidelines,</a:t>
            </a:r>
            <a:r>
              <a:rPr lang="es-ES" sz="1800" dirty="0" smtClean="0">
                <a:latin typeface="GillSans" panose="020B0602020204020204" pitchFamily="34" charset="0"/>
              </a:rPr>
              <a:t> improve general formative level encouraging participation in formative actions of lifelong learning </a:t>
            </a:r>
            <a:r>
              <a:rPr lang="es-ES" sz="1800" dirty="0" smtClean="0">
                <a:latin typeface="GillSans" panose="020B0602020204020204" pitchFamily="34" charset="0"/>
              </a:rPr>
              <a:t>programs</a:t>
            </a:r>
            <a:r>
              <a:rPr lang="es-ES" sz="1800" dirty="0" smtClean="0">
                <a:latin typeface="GillSans" panose="020B0602020204020204" pitchFamily="34" charset="0"/>
              </a:rPr>
              <a:t>.</a:t>
            </a:r>
            <a:endParaRPr lang="es-ES" sz="18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pPr algn="l"/>
            <a:r>
              <a:rPr lang="es-ES_tradnl" sz="4800" b="1" dirty="0" err="1" smtClean="0">
                <a:latin typeface="GillSans" panose="020B0602020204020204" pitchFamily="34" charset="0"/>
                <a:cs typeface="Avenir LT 65 Medium"/>
              </a:rPr>
              <a:t>S</a:t>
            </a:r>
            <a:r>
              <a:rPr lang="es-ES_tradnl" sz="4800" b="1" dirty="0" err="1" smtClean="0">
                <a:latin typeface="GillSans" panose="020B0602020204020204" pitchFamily="34" charset="0"/>
                <a:cs typeface="Avenir LT 65 Medium"/>
              </a:rPr>
              <a:t>tructure</a:t>
            </a:r>
            <a:endParaRPr lang="es-ES_tradnl" sz="4800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6481" y="763929"/>
            <a:ext cx="4889470" cy="515680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err="1" smtClean="0">
                <a:latin typeface="GillSans" panose="020B0602020204020204" pitchFamily="34" charset="0"/>
                <a:cs typeface="Avenir LT 65 Medium"/>
              </a:rPr>
              <a:t>Infant</a:t>
            </a:r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b="1" dirty="0" err="1" smtClean="0">
                <a:latin typeface="GillSans" panose="020B0602020204020204" pitchFamily="34" charset="0"/>
                <a:cs typeface="Avenir LT 65 Medium"/>
              </a:rPr>
              <a:t>Schooling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1082" y="2421741"/>
            <a:ext cx="3826074" cy="4104456"/>
          </a:xfrm>
        </p:spPr>
        <p:txBody>
          <a:bodyPr>
            <a:normAutofit/>
          </a:bodyPr>
          <a:lstStyle/>
          <a:p>
            <a:pPr lvl="0" algn="l">
              <a:spcBef>
                <a:spcPts val="1200"/>
              </a:spcBef>
              <a:defRPr/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Non-</a:t>
            </a: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compulsory</a:t>
            </a:r>
            <a:endParaRPr lang="es-ES" b="1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  <a:p>
            <a:pPr algn="l">
              <a:spcBef>
                <a:spcPts val="1200"/>
              </a:spcBef>
              <a:defRPr/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3-6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years</a:t>
            </a:r>
            <a:endParaRPr lang="es-ES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4950881" y="2425324"/>
            <a:ext cx="3912689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Objectives:</a:t>
            </a: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To promote development of children’s identity, autonomy and competency and introduce them in </a:t>
            </a: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citizenship.</a:t>
            </a:r>
            <a:endParaRPr lang="es-ES" sz="2000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17149"/>
            <a:ext cx="4024507" cy="4383227"/>
          </a:xfrm>
        </p:spPr>
        <p:txBody>
          <a:bodyPr>
            <a:noAutofit/>
          </a:bodyPr>
          <a:lstStyle/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Compulsory and free </a:t>
            </a:r>
            <a:r>
              <a:rPr lang="es-ES" sz="1600" b="1" dirty="0" smtClean="0">
                <a:latin typeface="GillSans" panose="020B0602020204020204" pitchFamily="34" charset="0"/>
              </a:rPr>
              <a:t>level.</a:t>
            </a:r>
            <a:endParaRPr lang="es-ES" sz="1600" b="1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It is </a:t>
            </a:r>
            <a:r>
              <a:rPr lang="es-ES" sz="1600" b="1" dirty="0" smtClean="0">
                <a:latin typeface="GillSans" panose="020B0602020204020204" pitchFamily="34" charset="0"/>
              </a:rPr>
              <a:t>organized </a:t>
            </a:r>
            <a:r>
              <a:rPr lang="es-ES" sz="1600" dirty="0" smtClean="0">
                <a:latin typeface="GillSans" panose="020B0602020204020204" pitchFamily="34" charset="0"/>
              </a:rPr>
              <a:t>in five school years, from 6 to 11 years of </a:t>
            </a:r>
            <a:r>
              <a:rPr lang="es-ES" sz="1600" dirty="0" smtClean="0">
                <a:latin typeface="GillSans" panose="020B0602020204020204" pitchFamily="34" charset="0"/>
              </a:rPr>
              <a:t>age.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marL="27000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First school year, it is associated to infant </a:t>
            </a:r>
            <a:r>
              <a:rPr lang="es-ES" sz="1600" dirty="0" smtClean="0">
                <a:latin typeface="GillSans" panose="020B0602020204020204" pitchFamily="34" charset="0"/>
              </a:rPr>
              <a:t>school.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marL="27000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Two consecutive </a:t>
            </a:r>
            <a:r>
              <a:rPr lang="es-ES" sz="1600" dirty="0" smtClean="0">
                <a:latin typeface="GillSans" panose="020B0602020204020204" pitchFamily="34" charset="0"/>
              </a:rPr>
              <a:t>biennium. 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This structure only has a didactic aim, not an organization </a:t>
            </a:r>
            <a:r>
              <a:rPr lang="es-ES" sz="1600" dirty="0" smtClean="0">
                <a:latin typeface="GillSans" panose="020B0602020204020204" pitchFamily="34" charset="0"/>
              </a:rPr>
              <a:t>one.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Aim: </a:t>
            </a:r>
            <a:r>
              <a:rPr lang="es-ES" sz="1600" dirty="0" smtClean="0">
                <a:latin typeface="GillSans" panose="020B0602020204020204" pitchFamily="34" charset="0"/>
              </a:rPr>
              <a:t>acquisition of essential knowledge and skills to develop basic cultural competencies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Subjects: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Italian,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Geography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, Mathematics, History, Science, Technology and computing, music, art, physic education and religion (non-compulsory). “Citizenship and Constitution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”.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  <a:r>
              <a:rPr lang="es-ES" sz="1600" dirty="0" smtClean="0">
                <a:latin typeface="GillSans" panose="020B0602020204020204" pitchFamily="34" charset="0"/>
              </a:rPr>
              <a:t> </a:t>
            </a:r>
            <a:endParaRPr lang="es-ES" sz="16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772293" y="1627070"/>
            <a:ext cx="4117468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Methodology: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without prejudicing teaching autonomy, it considers the improvement of students’ experience and knowledge, promotion of exploring and discovery activities, encouraging cooperative learning, self-awareness of their learning strategies, routes through laboratories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Assessment: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continuous and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global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b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</a:b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There is no final test to access First Grade Secondary Education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Promotion: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it is made considering the level of acquisition of objectives and competencies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First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Cycle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-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Primary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Education</a:t>
            </a:r>
            <a:endParaRPr lang="es-ES_tradnl" sz="39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17149"/>
            <a:ext cx="4163409" cy="4383227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It is offered in </a:t>
            </a:r>
            <a:r>
              <a:rPr lang="es-ES" sz="1600" b="1" dirty="0" smtClean="0">
                <a:latin typeface="GillSans" panose="020B0602020204020204" pitchFamily="34" charset="0"/>
              </a:rPr>
              <a:t>First Grade Secondary </a:t>
            </a:r>
            <a:r>
              <a:rPr lang="es-ES" sz="1600" b="1" dirty="0" smtClean="0">
                <a:latin typeface="GillSans" panose="020B0602020204020204" pitchFamily="34" charset="0"/>
              </a:rPr>
              <a:t>Schools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From 11 to 14 years of age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It is organized in </a:t>
            </a:r>
            <a:r>
              <a:rPr lang="es-ES" sz="1600" b="1" dirty="0" smtClean="0">
                <a:latin typeface="GillSans" panose="020B0602020204020204" pitchFamily="34" charset="0"/>
              </a:rPr>
              <a:t>three school years</a:t>
            </a:r>
            <a:r>
              <a:rPr lang="es-ES" sz="1600" dirty="0" smtClean="0">
                <a:latin typeface="GillSans" panose="020B0602020204020204" pitchFamily="34" charset="0"/>
              </a:rPr>
              <a:t> divided </a:t>
            </a:r>
            <a:r>
              <a:rPr lang="es-ES" sz="1600" dirty="0" smtClean="0">
                <a:latin typeface="GillSans" panose="020B0602020204020204" pitchFamily="34" charset="0"/>
              </a:rPr>
              <a:t>into: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marL="27000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A Basic </a:t>
            </a:r>
            <a:r>
              <a:rPr lang="es-ES" sz="1600" dirty="0" smtClean="0">
                <a:latin typeface="GillSans" panose="020B0602020204020204" pitchFamily="34" charset="0"/>
              </a:rPr>
              <a:t>biennium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  <a:p>
            <a:pPr marL="27000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A year of tutoring for second </a:t>
            </a:r>
            <a:r>
              <a:rPr lang="es-ES" sz="1600" dirty="0" smtClean="0">
                <a:latin typeface="GillSans" panose="020B0602020204020204" pitchFamily="34" charset="0"/>
              </a:rPr>
              <a:t>cycle.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Aim: </a:t>
            </a:r>
            <a:r>
              <a:rPr lang="es-ES" sz="1600" dirty="0" smtClean="0">
                <a:latin typeface="GillSans" panose="020B0602020204020204" pitchFamily="34" charset="0"/>
              </a:rPr>
              <a:t>to acquire the essential knowledge and skills to develop basic cultural competencies. Particularly, in this stage of the teaching students have access to subjects such as a point of view about reality and as a way of acquiring information, interpreting and representing the world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  <a:endParaRPr lang="es-ES" sz="16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627070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Subjects: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Italian, English and second foreign language, history, geography, mathematics, science, music, arts and design, physic education, technology, religion (non-compulsory), “citizenship and constitution”.</a:t>
            </a: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Assessment: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annual and periodic. At the end of third year there is a national school exam to access second cycle.</a:t>
            </a: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Promotion and certificate: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it is made taking into account the level of acquisition of objectives and competencies.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r>
              <a:rPr lang="es-ES" sz="16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Diploma </a:t>
            </a:r>
            <a:r>
              <a:rPr lang="es-ES" sz="16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di licenza conclusive del primo ciclo di </a:t>
            </a:r>
            <a:r>
              <a:rPr lang="es-ES" sz="16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instruzione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Prospects and connections with other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studies: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Second cycle of teaching and training educative system.</a:t>
            </a: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500" b="1" dirty="0" err="1" smtClean="0">
                <a:latin typeface="GillSans" panose="020B0602020204020204" pitchFamily="34" charset="0"/>
                <a:cs typeface="Avenir LT 65 Medium"/>
              </a:rPr>
              <a:t>First</a:t>
            </a:r>
            <a:r>
              <a:rPr lang="es-ES_tradnl" sz="35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500" b="1" dirty="0" err="1" smtClean="0">
                <a:latin typeface="GillSans" panose="020B0602020204020204" pitchFamily="34" charset="0"/>
                <a:cs typeface="Avenir LT 65 Medium"/>
              </a:rPr>
              <a:t>Cycle</a:t>
            </a:r>
            <a:r>
              <a:rPr lang="es-ES_tradnl" sz="35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500" b="1" dirty="0" err="1" smtClean="0">
                <a:latin typeface="GillSans" panose="020B0602020204020204" pitchFamily="34" charset="0"/>
                <a:cs typeface="Avenir LT 65 Medium"/>
              </a:rPr>
              <a:t>Secondary</a:t>
            </a:r>
            <a:r>
              <a:rPr lang="es-ES_tradnl" sz="35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500" b="1" dirty="0" err="1" smtClean="0">
                <a:latin typeface="GillSans" panose="020B0602020204020204" pitchFamily="34" charset="0"/>
                <a:cs typeface="Avenir LT 65 Medium"/>
              </a:rPr>
              <a:t>Education</a:t>
            </a:r>
            <a:endParaRPr lang="es-ES_tradnl" sz="35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19842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242172"/>
            <a:ext cx="4163409" cy="4383227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dirty="0" smtClean="0">
                <a:latin typeface="GillSans" panose="020B0602020204020204" pitchFamily="34" charset="0"/>
              </a:rPr>
              <a:t>From 14 to 19 years of age</a:t>
            </a:r>
            <a:r>
              <a:rPr lang="es-ES" sz="1800" dirty="0" smtClean="0">
                <a:latin typeface="GillSans" panose="020B0602020204020204" pitchFamily="34" charset="0"/>
              </a:rPr>
              <a:t>.</a:t>
            </a:r>
            <a:endParaRPr lang="es-ES" sz="18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dirty="0" smtClean="0">
                <a:latin typeface="GillSans" panose="020B0602020204020204" pitchFamily="34" charset="0"/>
              </a:rPr>
              <a:t>Teaching is compulsory until 16 years (1st biennium of second cycle)</a:t>
            </a:r>
            <a:r>
              <a:rPr lang="es-ES" sz="1800" dirty="0" smtClean="0">
                <a:latin typeface="GillSans" panose="020B0602020204020204" pitchFamily="34" charset="0"/>
              </a:rPr>
              <a:t>.</a:t>
            </a:r>
            <a:endParaRPr lang="es-ES" sz="18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b="1" dirty="0" smtClean="0">
                <a:latin typeface="GillSans" panose="020B0602020204020204" pitchFamily="34" charset="0"/>
              </a:rPr>
              <a:t>Access:</a:t>
            </a:r>
            <a:r>
              <a:rPr lang="es-ES" sz="1800" dirty="0" smtClean="0">
                <a:latin typeface="GillSans" panose="020B0602020204020204" pitchFamily="34" charset="0"/>
              </a:rPr>
              <a:t> after finishing first cycle</a:t>
            </a:r>
            <a:r>
              <a:rPr lang="es-ES" sz="1800" dirty="0" smtClean="0">
                <a:latin typeface="GillSans" panose="020B0602020204020204" pitchFamily="34" charset="0"/>
              </a:rPr>
              <a:t>.</a:t>
            </a:r>
            <a:endParaRPr lang="es-ES" sz="18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2252093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It is organized in two pathways </a:t>
            </a:r>
            <a:endParaRPr lang="es-ES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2nd Grade General secondary school. It includes </a:t>
            </a: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licei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and </a:t>
            </a: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technical and professional schools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within the State competence.</a:t>
            </a:r>
          </a:p>
          <a:p>
            <a:pPr marL="27000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Vocational and professional training, within the regional competence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 </a:t>
            </a:r>
            <a:endParaRPr lang="es-ES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Second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Cyclo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-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Upper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Secondary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School</a:t>
            </a:r>
            <a:endParaRPr lang="es-ES_tradnl" sz="39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517939"/>
            <a:ext cx="4163409" cy="4383227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latin typeface="GillSans" panose="020B0602020204020204" pitchFamily="34" charset="0"/>
              </a:rPr>
              <a:t>Five </a:t>
            </a:r>
            <a:r>
              <a:rPr lang="es-ES" sz="1400" dirty="0" smtClean="0">
                <a:latin typeface="GillSans" panose="020B0602020204020204" pitchFamily="34" charset="0"/>
              </a:rPr>
              <a:t>school </a:t>
            </a:r>
            <a:r>
              <a:rPr lang="es-ES" sz="1400" dirty="0" smtClean="0">
                <a:latin typeface="GillSans" panose="020B0602020204020204" pitchFamily="34" charset="0"/>
              </a:rPr>
              <a:t>years.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It is organized in two consecutive biennium and one additional </a:t>
            </a:r>
            <a:r>
              <a:rPr lang="es-ES" sz="1400" dirty="0" smtClean="0">
                <a:latin typeface="GillSans" panose="020B0602020204020204" pitchFamily="34" charset="0"/>
              </a:rPr>
              <a:t>course.</a:t>
            </a: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latin typeface="GillSans" panose="020B0602020204020204" pitchFamily="34" charset="0"/>
              </a:rPr>
              <a:t>1st biennium:</a:t>
            </a:r>
            <a:r>
              <a:rPr lang="es-ES" sz="1400" dirty="0" smtClean="0">
                <a:latin typeface="GillSans" panose="020B0602020204020204" pitchFamily="34" charset="0"/>
              </a:rPr>
              <a:t> it has the objective of deepen and developing knowledge, skills and competencies acquired in first cycle.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latin typeface="GillSans" panose="020B0602020204020204" pitchFamily="34" charset="0"/>
              </a:rPr>
              <a:t>2nd biennium:</a:t>
            </a:r>
            <a:r>
              <a:rPr lang="es-ES" sz="1400" dirty="0" smtClean="0">
                <a:latin typeface="GillSans" panose="020B0602020204020204" pitchFamily="34" charset="0"/>
              </a:rPr>
              <a:t> knowledge, skills and competencies acquired from first cycle are developed.</a:t>
            </a: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latin typeface="GillSans" panose="020B0602020204020204" pitchFamily="34" charset="0"/>
              </a:rPr>
              <a:t>Final </a:t>
            </a:r>
            <a:r>
              <a:rPr lang="es-ES" sz="1400" b="1" dirty="0" smtClean="0">
                <a:latin typeface="GillSans" panose="020B0602020204020204" pitchFamily="34" charset="0"/>
              </a:rPr>
              <a:t>year:</a:t>
            </a:r>
            <a:r>
              <a:rPr lang="es-ES" sz="1400" dirty="0" smtClean="0">
                <a:latin typeface="GillSans" panose="020B0602020204020204" pitchFamily="34" charset="0"/>
              </a:rPr>
              <a:t> students must reach the specific learning objectives contained in curriculum and complete their own educative, cultural and professional profile. </a:t>
            </a:r>
            <a:endParaRPr lang="es-ES" sz="24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latin typeface="GillSans" panose="020B0602020204020204" pitchFamily="34" charset="0"/>
              </a:rPr>
              <a:t>Tipos:</a:t>
            </a:r>
            <a:r>
              <a:rPr lang="es-ES" sz="1400" dirty="0" smtClean="0">
                <a:latin typeface="GillSans" panose="020B0602020204020204" pitchFamily="34" charset="0"/>
              </a:rPr>
              <a:t> Types: artistic, classic, linguistic, music, scientific and social sciences.</a:t>
            </a:r>
          </a:p>
          <a:p>
            <a:pPr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After the common biennium, art, scientific and social science lyceum offer other options.</a:t>
            </a:r>
            <a:r>
              <a:rPr lang="es-ES" sz="1400" dirty="0" smtClean="0">
                <a:latin typeface="GillSans" panose="020B0602020204020204" pitchFamily="34" charset="0"/>
              </a:rPr>
              <a:t> </a:t>
            </a:r>
            <a:endParaRPr lang="es-ES" sz="14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527860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 all </a:t>
            </a:r>
            <a:r>
              <a:rPr lang="es-ES" sz="14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licei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, during the fifth year CLIL (Content and Language Integrated Learning) is compulsory, teaching a non-linguistic language in a foreign language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Methodology: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 the last ten years they have focus on prevention, study skills, empowerment and retaking, as well as, the arise of ICTs.</a:t>
            </a:r>
          </a:p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Assessment: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periodic and annual. At the end of the fifth year a national school test is taken.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Promotion and certificate: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it is made taking into account the level of acquisition of general and specific objectives of each pathway and the basis of general knowledge, as well as critical capacities of the candidate. </a:t>
            </a:r>
            <a:r>
              <a:rPr lang="es-ES" sz="14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Diploma liceale and certificate</a:t>
            </a:r>
          </a:p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Prospects 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and connections with other studies: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access to university and upper artistic and musical training and Upper Technic Instructional training.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i="1" dirty="0" err="1" smtClean="0">
                <a:latin typeface="GillSans" panose="020B0602020204020204" pitchFamily="34" charset="0"/>
                <a:cs typeface="Avenir LT 65 Medium"/>
              </a:rPr>
              <a:t>Licei</a:t>
            </a:r>
            <a:endParaRPr lang="es-ES_tradnl" b="1" i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736203"/>
            <a:ext cx="4163409" cy="4264173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It is </a:t>
            </a:r>
            <a:r>
              <a:rPr lang="es-ES" sz="1600" b="1" dirty="0" smtClean="0">
                <a:latin typeface="GillSans" panose="020B0602020204020204" pitchFamily="34" charset="0"/>
              </a:rPr>
              <a:t>organized </a:t>
            </a:r>
            <a:r>
              <a:rPr lang="es-ES" sz="1600" dirty="0" smtClean="0">
                <a:latin typeface="GillSans" panose="020B0602020204020204" pitchFamily="34" charset="0"/>
              </a:rPr>
              <a:t>through the technical schools and professional schools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It lasts </a:t>
            </a:r>
            <a:r>
              <a:rPr lang="es-ES" sz="1600" b="1" dirty="0" smtClean="0">
                <a:latin typeface="GillSans" panose="020B0602020204020204" pitchFamily="34" charset="0"/>
              </a:rPr>
              <a:t>five school years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It is </a:t>
            </a:r>
            <a:r>
              <a:rPr lang="es-ES" sz="1600" b="1" dirty="0" smtClean="0">
                <a:latin typeface="GillSans" panose="020B0602020204020204" pitchFamily="34" charset="0"/>
              </a:rPr>
              <a:t>structured </a:t>
            </a:r>
            <a:r>
              <a:rPr lang="es-ES" sz="1600" dirty="0" smtClean="0">
                <a:latin typeface="GillSans" panose="020B0602020204020204" pitchFamily="34" charset="0"/>
              </a:rPr>
              <a:t>into: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1 compulsory biennium </a:t>
            </a: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1 triennium divided into a biennium and the last course. </a:t>
            </a:r>
            <a:endParaRPr lang="es-ES" sz="2800" dirty="0" smtClean="0">
              <a:latin typeface="GillSans" panose="020B0602020204020204" pitchFamily="34" charset="0"/>
            </a:endParaRP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Studies:</a:t>
            </a:r>
            <a:r>
              <a:rPr lang="es-ES" sz="1600" dirty="0" smtClean="0">
                <a:latin typeface="GillSans" panose="020B0602020204020204" pitchFamily="34" charset="0"/>
              </a:rPr>
              <a:t> </a:t>
            </a:r>
            <a:r>
              <a:rPr lang="es-ES" sz="1600" dirty="0" smtClean="0">
                <a:latin typeface="GillSans" panose="020B0602020204020204" pitchFamily="34" charset="0"/>
              </a:rPr>
              <a:t/>
            </a:r>
            <a:br>
              <a:rPr lang="es-ES" sz="1600" dirty="0" smtClean="0">
                <a:latin typeface="GillSans" panose="020B0602020204020204" pitchFamily="34" charset="0"/>
              </a:rPr>
            </a:br>
            <a:r>
              <a:rPr lang="es-ES" sz="1600" u="sng" dirty="0" smtClean="0">
                <a:latin typeface="GillSans" panose="020B0602020204020204" pitchFamily="34" charset="0"/>
              </a:rPr>
              <a:t>Technical </a:t>
            </a:r>
            <a:r>
              <a:rPr lang="es-ES" sz="1600" u="sng" dirty="0" smtClean="0">
                <a:latin typeface="GillSans" panose="020B0602020204020204" pitchFamily="34" charset="0"/>
              </a:rPr>
              <a:t>S</a:t>
            </a:r>
            <a:r>
              <a:rPr lang="es-ES" sz="1600" u="sng" dirty="0" smtClean="0">
                <a:latin typeface="GillSans" panose="020B0602020204020204" pitchFamily="34" charset="0"/>
              </a:rPr>
              <a:t>chools</a:t>
            </a:r>
            <a:r>
              <a:rPr lang="es-ES" sz="1600" dirty="0" smtClean="0">
                <a:latin typeface="GillSans" panose="020B0602020204020204" pitchFamily="34" charset="0"/>
              </a:rPr>
              <a:t> </a:t>
            </a:r>
            <a:r>
              <a:rPr lang="es-ES" sz="1600" dirty="0" smtClean="0">
                <a:latin typeface="GillSans" panose="020B0602020204020204" pitchFamily="34" charset="0"/>
              </a:rPr>
              <a:t>offer pathways in economics and technology that are organized into 2 or 9 directions. This are divided into 11 options to which different curricular files are established. In these files are professional and learning results are individualized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endParaRPr lang="es-ES" sz="16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736203"/>
            <a:ext cx="4024507" cy="4264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u="sng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Professional schools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offer pathways into service and industry and handicraft sectors that are organized into 4 and 2 directions. These re divided into 10 options to which the same information provided in technical schools are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valid.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Assessment: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periodic and annual. At the end of the fifth year a national school test is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taken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</a:p>
          <a:p>
            <a:pPr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Promotion and certificate: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Diploma on technical training and diploma of professional training, together with a certificate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400" b="1" dirty="0" err="1" smtClean="0">
                <a:latin typeface="GillSans" panose="020B0602020204020204" pitchFamily="34" charset="0"/>
                <a:cs typeface="Avenir LT 65 Medium"/>
              </a:rPr>
              <a:t>Upper</a:t>
            </a:r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400" b="1" dirty="0" err="1" smtClean="0">
                <a:latin typeface="GillSans" panose="020B0602020204020204" pitchFamily="34" charset="0"/>
                <a:cs typeface="Avenir LT 65 Medium"/>
              </a:rPr>
              <a:t>Secondary</a:t>
            </a:r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400" b="1" dirty="0" err="1" smtClean="0">
                <a:latin typeface="GillSans" panose="020B0602020204020204" pitchFamily="34" charset="0"/>
                <a:cs typeface="Avenir LT 65 Medium"/>
              </a:rPr>
              <a:t>Vocational</a:t>
            </a:r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 Training</a:t>
            </a:r>
            <a:endParaRPr lang="es-ES_tradnl" sz="34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428652"/>
            <a:ext cx="4163409" cy="4264173"/>
          </a:xfrm>
        </p:spPr>
        <p:txBody>
          <a:bodyPr wrap="square">
            <a:noAutofit/>
          </a:bodyPr>
          <a:lstStyle/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It has a variable </a:t>
            </a:r>
            <a:r>
              <a:rPr lang="es-ES" sz="1600" b="1" dirty="0" smtClean="0">
                <a:latin typeface="GillSans" panose="020B0602020204020204" pitchFamily="34" charset="0"/>
              </a:rPr>
              <a:t>duration</a:t>
            </a:r>
            <a:r>
              <a:rPr lang="es-ES" sz="1600" dirty="0" smtClean="0">
                <a:latin typeface="GillSans" panose="020B0602020204020204" pitchFamily="34" charset="0"/>
              </a:rPr>
              <a:t>, 3 school years </a:t>
            </a:r>
            <a:r>
              <a:rPr lang="es-ES" sz="1600" dirty="0" smtClean="0">
                <a:latin typeface="GillSans" panose="020B0602020204020204" pitchFamily="34" charset="0"/>
              </a:rPr>
              <a:t>minimum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n-US" sz="1600" dirty="0" smtClean="0">
                <a:latin typeface="Gill Sans MT"/>
                <a:ea typeface="ＭＳ 明朝"/>
                <a:cs typeface="Gill Sans MT"/>
              </a:rPr>
              <a:t>It </a:t>
            </a:r>
            <a:r>
              <a:rPr lang="en-US" sz="1600" dirty="0" smtClean="0">
                <a:latin typeface="Gill Sans MT"/>
                <a:ea typeface="ＭＳ 明朝"/>
                <a:cs typeface="Gill Sans MT"/>
              </a:rPr>
              <a:t>has pathways of three or four school </a:t>
            </a:r>
            <a:r>
              <a:rPr lang="en-US" sz="1600" dirty="0" smtClean="0">
                <a:latin typeface="Gill Sans MT"/>
                <a:ea typeface="ＭＳ 明朝"/>
                <a:cs typeface="Gill Sans MT"/>
              </a:rPr>
              <a:t>years</a:t>
            </a:r>
            <a:endParaRPr lang="es-ES" sz="1600" dirty="0" smtClean="0">
              <a:latin typeface="Gill Sans MT"/>
              <a:cs typeface="Gill Sans MT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It can be developed by firms, vocational training formative structures that are credited by regions </a:t>
            </a:r>
            <a:r>
              <a:rPr lang="es-ES" sz="1600" b="1" dirty="0" smtClean="0">
                <a:latin typeface="GillSans" panose="020B0602020204020204" pitchFamily="34" charset="0"/>
              </a:rPr>
              <a:t>according</a:t>
            </a:r>
            <a:r>
              <a:rPr lang="es-ES" sz="1600" dirty="0" smtClean="0">
                <a:latin typeface="GillSans" panose="020B0602020204020204" pitchFamily="34" charset="0"/>
              </a:rPr>
              <a:t> </a:t>
            </a:r>
            <a:r>
              <a:rPr lang="es-ES" sz="1600" dirty="0" smtClean="0">
                <a:latin typeface="GillSans" panose="020B0602020204020204" pitchFamily="34" charset="0"/>
              </a:rPr>
              <a:t>to common national criteria and national secondary high </a:t>
            </a:r>
            <a:r>
              <a:rPr lang="es-ES" sz="1600" dirty="0" smtClean="0">
                <a:latin typeface="GillSans" panose="020B0602020204020204" pitchFamily="34" charset="0"/>
              </a:rPr>
              <a:t>schools.</a:t>
            </a: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Access::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inishing first cycle and being less than 15 years of age.</a:t>
            </a: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Students who access through any different pathway must be less than 18 years of age. </a:t>
            </a:r>
            <a:endParaRPr lang="es-ES" sz="2800" dirty="0" smtClean="0">
              <a:latin typeface="GillSans" panose="020B0602020204020204" pitchFamily="34" charset="0"/>
            </a:endParaRPr>
          </a:p>
          <a:p>
            <a:pPr indent="-270000" algn="l">
              <a:lnSpc>
                <a:spcPts val="1817"/>
              </a:lnSpc>
              <a:spcBef>
                <a:spcPts val="6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Assessment: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periodic and final (with a qualification test)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428652"/>
            <a:ext cx="4024507" cy="4264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Promotion and certificate: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Certificate of professional qualification (</a:t>
            </a:r>
            <a:r>
              <a:rPr lang="es-ES" sz="16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Operatore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) in the case of three school years pathway and Certificate of Technician in four years pathway.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Prospects and connections with other studies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</a:t>
            </a:r>
            <a:endParaRPr lang="es-ES" sz="1600" b="1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lvl="0" indent="-270000">
              <a:lnSpc>
                <a:spcPts val="19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After three school years: access to labor market.</a:t>
            </a:r>
          </a:p>
          <a:p>
            <a:pPr marL="270000" lvl="0" indent="-270000">
              <a:lnSpc>
                <a:spcPts val="19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Possibility of acquiring further qualifications that can be needed to access labor market and Upper Technical training.</a:t>
            </a:r>
          </a:p>
          <a:p>
            <a:pPr marL="270000" lvl="0" indent="-270000">
              <a:lnSpc>
                <a:spcPts val="19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With a qualification of 4 years, at least, students are allowed to take a school year to prepare national test which is useful to access university and High Art, musical and dancing education.</a:t>
            </a:r>
          </a:p>
          <a:p>
            <a:pPr marL="270000" lvl="0" indent="-270000">
              <a:lnSpc>
                <a:spcPts val="1917"/>
              </a:lnSpc>
              <a:spcBef>
                <a:spcPts val="600"/>
              </a:spcBef>
              <a:buFont typeface="Arial"/>
              <a:buChar char="•"/>
            </a:pP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Regional </a:t>
            </a:r>
            <a:r>
              <a:rPr lang="es-ES_tradnl" sz="3400" b="1" dirty="0" err="1" smtClean="0">
                <a:latin typeface="GillSans" panose="020B0602020204020204" pitchFamily="34" charset="0"/>
                <a:cs typeface="Avenir LT 65 Medium"/>
              </a:rPr>
              <a:t>Vocational</a:t>
            </a:r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 Training (IFP)</a:t>
            </a:r>
            <a:endParaRPr lang="es-ES_tradnl" sz="34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9887" y="2291787"/>
            <a:ext cx="6587946" cy="3609379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2917"/>
              </a:lnSpc>
              <a:spcBef>
                <a:spcPts val="1200"/>
              </a:spcBef>
            </a:pPr>
            <a:r>
              <a:rPr lang="es-ES" sz="2600" dirty="0" smtClean="0">
                <a:latin typeface="GillSans" panose="020B0602020204020204" pitchFamily="34" charset="0"/>
              </a:rPr>
              <a:t>It is </a:t>
            </a:r>
            <a:r>
              <a:rPr lang="es-ES" sz="2600" b="1" dirty="0" smtClean="0">
                <a:latin typeface="GillSans" panose="020B0602020204020204" pitchFamily="34" charset="0"/>
              </a:rPr>
              <a:t>organized </a:t>
            </a:r>
            <a:r>
              <a:rPr lang="es-ES" sz="2600" dirty="0" smtClean="0">
                <a:latin typeface="GillSans" panose="020B0602020204020204" pitchFamily="34" charset="0"/>
              </a:rPr>
              <a:t>into:</a:t>
            </a:r>
            <a:endParaRPr lang="es-ES" sz="26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2917"/>
              </a:lnSpc>
              <a:spcBef>
                <a:spcPts val="600"/>
              </a:spcBef>
              <a:buFont typeface="Arial"/>
              <a:buChar char="•"/>
            </a:pPr>
            <a:r>
              <a:rPr lang="es-ES" sz="2600" dirty="0" smtClean="0">
                <a:latin typeface="GillSans" panose="020B0602020204020204" pitchFamily="34" charset="0"/>
              </a:rPr>
              <a:t>University</a:t>
            </a:r>
          </a:p>
          <a:p>
            <a:pPr marL="270000" lvl="0" indent="-270000" algn="l">
              <a:lnSpc>
                <a:spcPts val="2917"/>
              </a:lnSpc>
              <a:spcBef>
                <a:spcPts val="600"/>
              </a:spcBef>
              <a:buFont typeface="Arial"/>
              <a:buChar char="•"/>
            </a:pPr>
            <a:r>
              <a:rPr lang="es-ES" sz="2600" dirty="0" smtClean="0">
                <a:latin typeface="GillSans" panose="020B0602020204020204" pitchFamily="34" charset="0"/>
              </a:rPr>
              <a:t>High Art, musical and dancing education.</a:t>
            </a:r>
          </a:p>
          <a:p>
            <a:pPr marL="270000" lvl="0" indent="-270000" algn="l">
              <a:lnSpc>
                <a:spcPts val="2917"/>
              </a:lnSpc>
              <a:spcBef>
                <a:spcPts val="600"/>
              </a:spcBef>
              <a:buFont typeface="Arial"/>
              <a:buChar char="•"/>
            </a:pPr>
            <a:r>
              <a:rPr lang="es-ES" sz="2600" dirty="0" smtClean="0">
                <a:latin typeface="GillSans" panose="020B0602020204020204" pitchFamily="34" charset="0"/>
              </a:rPr>
              <a:t>Upper technical training and education in higher technical institutes (HTI).</a:t>
            </a:r>
          </a:p>
          <a:p>
            <a:pPr marL="270000" lvl="0" indent="-270000" algn="l">
              <a:lnSpc>
                <a:spcPts val="2917"/>
              </a:lnSpc>
              <a:spcBef>
                <a:spcPts val="600"/>
              </a:spcBef>
              <a:buFont typeface="Arial"/>
              <a:buChar char="•"/>
            </a:pPr>
            <a:r>
              <a:rPr lang="es-ES" sz="2600" dirty="0" smtClean="0">
                <a:latin typeface="GillSans" panose="020B0602020204020204" pitchFamily="34" charset="0"/>
              </a:rPr>
              <a:t>Education in higher schools</a:t>
            </a:r>
            <a:r>
              <a:rPr lang="es-ES" sz="2600" dirty="0" smtClean="0">
                <a:latin typeface="GillSans" panose="020B0602020204020204" pitchFamily="34" charset="0"/>
              </a:rPr>
              <a:t>.</a:t>
            </a:r>
            <a:endParaRPr lang="es-ES" sz="44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err="1" smtClean="0">
                <a:latin typeface="GillSans" panose="020B0602020204020204" pitchFamily="34" charset="0"/>
                <a:cs typeface="Avenir LT 65 Medium"/>
              </a:rPr>
              <a:t>Upper</a:t>
            </a:r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 Training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17149"/>
            <a:ext cx="4163409" cy="4383227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There are two types of training similar to university</a:t>
            </a:r>
            <a:r>
              <a:rPr lang="es-ES" sz="1400" dirty="0" smtClean="0">
                <a:latin typeface="GillSans" panose="020B0602020204020204" pitchFamily="34" charset="0"/>
              </a:rPr>
              <a:t>.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Higher schools for linguistic mediators or translators.</a:t>
            </a: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Higher schools specialized in psychotherapy</a:t>
            </a:r>
            <a:r>
              <a:rPr lang="es-ES" sz="1400" dirty="0" smtClean="0">
                <a:latin typeface="GillSans" panose="020B0602020204020204" pitchFamily="34" charset="0"/>
              </a:rPr>
              <a:t>,.</a:t>
            </a:r>
            <a:endParaRPr lang="es-ES" sz="2400" dirty="0" smtClean="0">
              <a:latin typeface="GillSans" panose="020B0602020204020204" pitchFamily="34" charset="0"/>
            </a:endParaRPr>
          </a:p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Se distinguen </a:t>
            </a:r>
            <a:r>
              <a:rPr lang="es-ES" sz="1400" b="1" dirty="0" smtClean="0">
                <a:latin typeface="GillSans" panose="020B0602020204020204" pitchFamily="34" charset="0"/>
              </a:rPr>
              <a:t>tres ciclos</a:t>
            </a:r>
            <a:r>
              <a:rPr lang="es-ES" sz="1400" dirty="0" smtClean="0">
                <a:latin typeface="GillSans" panose="020B0602020204020204" pitchFamily="34" charset="0"/>
              </a:rPr>
              <a:t>: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latin typeface="GillSans" panose="020B0602020204020204" pitchFamily="34" charset="0"/>
              </a:rPr>
              <a:t>FIRST CYCLE:</a:t>
            </a:r>
            <a:r>
              <a:rPr lang="es-ES" sz="1400" dirty="0" smtClean="0">
                <a:latin typeface="GillSans" panose="020B0602020204020204" pitchFamily="34" charset="0"/>
              </a:rPr>
              <a:t> </a:t>
            </a: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Three school years.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latin typeface="GillSans" panose="020B0602020204020204" pitchFamily="34" charset="0"/>
              </a:rPr>
              <a:t>Requirements:</a:t>
            </a:r>
            <a:r>
              <a:rPr lang="es-ES" sz="1400" dirty="0" smtClean="0">
                <a:latin typeface="GillSans" panose="020B0602020204020204" pitchFamily="34" charset="0"/>
              </a:rPr>
              <a:t> having obtained the Diploma in Higher Secondary Education.</a:t>
            </a: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latin typeface="GillSans" panose="020B0602020204020204" pitchFamily="34" charset="0"/>
              </a:rPr>
              <a:t>Certification</a:t>
            </a:r>
            <a:r>
              <a:rPr lang="es-ES" sz="1400" b="1" dirty="0" smtClean="0">
                <a:latin typeface="GillSans" panose="020B0602020204020204" pitchFamily="34" charset="0"/>
              </a:rPr>
              <a:t>:</a:t>
            </a:r>
            <a:r>
              <a:rPr lang="es-ES" sz="1400" dirty="0" smtClean="0">
                <a:latin typeface="GillSans" panose="020B0602020204020204" pitchFamily="34" charset="0"/>
              </a:rPr>
              <a:t> </a:t>
            </a:r>
            <a:r>
              <a:rPr lang="es-ES" sz="1400" i="1" dirty="0" smtClean="0">
                <a:latin typeface="GillSans" panose="020B0602020204020204" pitchFamily="34" charset="0"/>
              </a:rPr>
              <a:t>Laurea </a:t>
            </a:r>
            <a:r>
              <a:rPr lang="es-ES" sz="1400" dirty="0" smtClean="0">
                <a:latin typeface="GillSans" panose="020B0602020204020204" pitchFamily="34" charset="0"/>
              </a:rPr>
              <a:t>(University) and First Level Academic Diploma (FLAD) </a:t>
            </a:r>
            <a:endParaRPr lang="es-ES" sz="14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627070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SECOND CYCLO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</a:t>
            </a:r>
            <a:endParaRPr lang="es-ES" sz="1400" b="1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Two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school years.</a:t>
            </a: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Single cycle: 5 – 6 years (in some university specialties)</a:t>
            </a: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Requirements: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r>
              <a:rPr lang="es-ES" sz="14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Laurea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(University) and First Level Academic Diploma (FLAD). To access the single cycle: Diploma of Higher Secondary Education.</a:t>
            </a: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Certification: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r>
              <a:rPr lang="es-ES" sz="14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Laurea magistrale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or Degree of Second Cycle of University Master or specialized diploma (University) and Academic diploma on research training or Academic diploma of specialization or Proficiency Diploma or Master (FLAD). 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THIRD CYCLE PhD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Certificación: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Título de doctor en investigación (Universidad) y Diploma de formación en investigación (Afam).</a:t>
            </a:r>
          </a:p>
          <a:p>
            <a:pPr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err="1" smtClean="0">
                <a:latin typeface="GillSans" panose="020B0602020204020204" pitchFamily="34" charset="0"/>
                <a:cs typeface="Avenir LT 65 Medium"/>
              </a:rPr>
              <a:t>University</a:t>
            </a:r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b="1" dirty="0" err="1" smtClean="0">
                <a:latin typeface="GillSans" panose="020B0602020204020204" pitchFamily="34" charset="0"/>
                <a:cs typeface="Avenir LT 65 Medium"/>
              </a:rPr>
              <a:t>and</a:t>
            </a:r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 FLAD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381066"/>
            <a:ext cx="4163409" cy="4383227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b="1" dirty="0" smtClean="0">
                <a:latin typeface="GillSans" panose="020B0602020204020204" pitchFamily="34" charset="0"/>
              </a:rPr>
              <a:t>Duración:</a:t>
            </a:r>
            <a:r>
              <a:rPr lang="es-ES" sz="1800" dirty="0" smtClean="0">
                <a:latin typeface="GillSans" panose="020B0602020204020204" pitchFamily="34" charset="0"/>
              </a:rPr>
              <a:t> 4 semesters (</a:t>
            </a:r>
            <a:r>
              <a:rPr lang="es-ES" sz="1800" dirty="0" smtClean="0">
                <a:latin typeface="GillSans" panose="020B0602020204020204" pitchFamily="34" charset="0"/>
              </a:rPr>
              <a:t>1.800 - 2000 h)</a:t>
            </a:r>
            <a:endParaRPr lang="es-ES" sz="18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dirty="0" smtClean="0">
                <a:latin typeface="GillSans" panose="020B0602020204020204" pitchFamily="34" charset="0"/>
              </a:rPr>
              <a:t>They offer training in the following </a:t>
            </a:r>
            <a:r>
              <a:rPr lang="es-ES" sz="1800" b="1" dirty="0" smtClean="0">
                <a:latin typeface="GillSans" panose="020B0602020204020204" pitchFamily="34" charset="0"/>
              </a:rPr>
              <a:t>technological areas</a:t>
            </a:r>
            <a:r>
              <a:rPr lang="es-ES" sz="1800" dirty="0" smtClean="0">
                <a:latin typeface="GillSans" panose="020B0602020204020204" pitchFamily="34" charset="0"/>
              </a:rPr>
              <a:t>: energy efficiency, sustainable mobility, ICTs in life, ICTs for made in Italy, innovative technologies to cultural goods and activities and tourism, ITCs</a:t>
            </a:r>
            <a:r>
              <a:rPr lang="es-ES" sz="1800" dirty="0" smtClean="0">
                <a:latin typeface="GillSans" panose="020B0602020204020204" pitchFamily="34" charset="0"/>
              </a:rPr>
              <a:t>.</a:t>
            </a:r>
            <a:endParaRPr lang="es-ES" sz="18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2390987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Access: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Diploma in Higher Secondary Education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</a:p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Certification: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Advanced technician certificate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Prospects and connections with other studies: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access to civil servant tests, University and labor market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Higher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Technical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Learning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900" b="1" dirty="0" err="1" smtClean="0">
                <a:latin typeface="GillSans" panose="020B0602020204020204" pitchFamily="34" charset="0"/>
                <a:cs typeface="Avenir LT 65 Medium"/>
              </a:rPr>
              <a:t>and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  Training</a:t>
            </a:r>
            <a:endParaRPr lang="es-ES_tradnl" sz="39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err="1" smtClean="0">
                <a:latin typeface="GillSans" panose="020B0602020204020204" pitchFamily="34" charset="0"/>
                <a:cs typeface="Avenir LT 65 Medium"/>
              </a:rPr>
              <a:t>Sources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813572" y="2385640"/>
            <a:ext cx="7550342" cy="1612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6"/>
              </a:rPr>
              <a:t>http://www.indire.it/lucabas/lkmw_file/eurydice///QUADERNO_per_WEB.pdf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7"/>
              </a:rPr>
              <a:t>http://mavoieproeurope.onisep.fr/es/files/2013/03/italie_es.jpg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8"/>
              </a:rPr>
              <a:t>https://previews.123rf.com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3" name="Subtítulo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46473" y="5188768"/>
            <a:ext cx="8264698" cy="932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-285750" algn="l" defTabSz="914400" rtl="0" eaLnBrk="1" fontAlgn="auto" latinLnBrk="0" hangingPunct="1">
              <a:lnSpc>
                <a:spcPts val="176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This project has been funded with support from the European Commission.</a:t>
            </a:r>
            <a:br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</a:br>
            <a:r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This publication [communication] reflects the views only of the author, and the Commission cannot be held responsible for any use which may be made of the information contained therein.	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1645</Words>
  <Application>Microsoft Office PowerPoint</Application>
  <PresentationFormat>Presentación en pantalla (4:3)</PresentationFormat>
  <Paragraphs>146</Paragraphs>
  <Slides>15</Slides>
  <Notes>1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Office Theme</vt:lpstr>
      <vt:lpstr>Diapositiva 1</vt:lpstr>
      <vt:lpstr>Italian Education System</vt:lpstr>
      <vt:lpstr>Principles</vt:lpstr>
      <vt:lpstr>Structure</vt:lpstr>
      <vt:lpstr>Infant Schooling</vt:lpstr>
      <vt:lpstr>First Cycle-Primary Education</vt:lpstr>
      <vt:lpstr>First Cycle Secondary Education</vt:lpstr>
      <vt:lpstr>Second Cyclo-Upper Secondary School</vt:lpstr>
      <vt:lpstr>Licei</vt:lpstr>
      <vt:lpstr>Upper Secondary Vocational Training</vt:lpstr>
      <vt:lpstr>Regional Vocational Training (IFP)</vt:lpstr>
      <vt:lpstr>Upper Training</vt:lpstr>
      <vt:lpstr>University and FLAD</vt:lpstr>
      <vt:lpstr>Higher Technical Learning and  Training</vt:lpstr>
      <vt:lpstr>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Jose Antonio Sanchez Garcia</cp:lastModifiedBy>
  <cp:revision>141</cp:revision>
  <dcterms:created xsi:type="dcterms:W3CDTF">2017-06-21T23:11:32Z</dcterms:created>
  <dcterms:modified xsi:type="dcterms:W3CDTF">2017-06-22T00:41:06Z</dcterms:modified>
</cp:coreProperties>
</file>