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3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ldMasterIdLst>
    <p:sldMasterId r:id="rId1"/>
  </p:sldMasterIdLst>
  <p:notesMasterIdLst>
    <p:notesMasterId r:id="rId15"/>
  </p:notesMasterIdLst>
  <p:sldIdLst>
    <p:sldId id="256" r:id="rId2"/>
    <p:sldId id="278" r:id="rId3"/>
    <p:sldId id="279" r:id="rId4"/>
    <p:sldId id="280" r:id="rId5"/>
    <p:sldId id="292" r:id="rId6"/>
    <p:sldId id="282" r:id="rId7"/>
    <p:sldId id="283" r:id="rId8"/>
    <p:sldId id="293" r:id="rId9"/>
    <p:sldId id="294" r:id="rId10"/>
    <p:sldId id="296" r:id="rId11"/>
    <p:sldId id="298" r:id="rId12"/>
    <p:sldId id="297" r:id="rId13"/>
    <p:sldId id="291" r:id="rId1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  <p:ext uri="{FD5EFAAD-0ECE-453E-9831-46B23BE46B34}">
      <p15:chartTrackingRefBased xmlns:mc="http://schemas.openxmlformats.org/markup-compatibility/2006" xmlns:mv="urn:schemas-microsoft-com:mac:vml"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-29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body"/>
          </p:nvPr>
        </p:nvSpPr>
        <p:spPr>
          <a:xfrm>
            <a:off x="653040" y="4002120"/>
            <a:ext cx="5551560" cy="431028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s-ES" sz="2520">
                <a:latin typeface="Arial"/>
              </a:rPr>
              <a:t>Pulse para editar el formato de las notas</a:t>
            </a:r>
            <a:endParaRPr/>
          </a:p>
        </p:txBody>
      </p:sp>
      <p:sp>
        <p:nvSpPr>
          <p:cNvPr id="78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2976120" cy="4568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s-ES" sz="1400">
                <a:latin typeface="Times New Roman"/>
              </a:rPr>
              <a:t>&lt;encabezamiento&gt;</a:t>
            </a:r>
            <a:endParaRPr/>
          </a:p>
        </p:txBody>
      </p:sp>
      <p:sp>
        <p:nvSpPr>
          <p:cNvPr id="79" name="PlaceHolder 3"/>
          <p:cNvSpPr>
            <a:spLocks noGrp="1"/>
          </p:cNvSpPr>
          <p:nvPr>
            <p:ph type="dt"/>
          </p:nvPr>
        </p:nvSpPr>
        <p:spPr>
          <a:xfrm>
            <a:off x="3881520" y="0"/>
            <a:ext cx="2976120" cy="4568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es-ES" sz="1400">
                <a:latin typeface="Times New Roman"/>
              </a:rPr>
              <a:t>&lt;fecha/hora&gt;</a:t>
            </a:r>
            <a:endParaRPr/>
          </a:p>
        </p:txBody>
      </p:sp>
      <p:sp>
        <p:nvSpPr>
          <p:cNvPr id="80" name="PlaceHolder 4"/>
          <p:cNvSpPr>
            <a:spLocks noGrp="1"/>
          </p:cNvSpPr>
          <p:nvPr>
            <p:ph type="ftr"/>
          </p:nvPr>
        </p:nvSpPr>
        <p:spPr>
          <a:xfrm>
            <a:off x="0" y="8686800"/>
            <a:ext cx="2976120" cy="4568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s-ES" sz="1400">
                <a:latin typeface="Times New Roman"/>
              </a:rPr>
              <a:t>&lt;pie de página&gt;</a:t>
            </a:r>
            <a:endParaRPr/>
          </a:p>
        </p:txBody>
      </p:sp>
      <p:sp>
        <p:nvSpPr>
          <p:cNvPr id="81" name="PlaceHolder 5"/>
          <p:cNvSpPr>
            <a:spLocks noGrp="1"/>
          </p:cNvSpPr>
          <p:nvPr>
            <p:ph type="sldNum"/>
          </p:nvPr>
        </p:nvSpPr>
        <p:spPr>
          <a:xfrm>
            <a:off x="3881520" y="8686800"/>
            <a:ext cx="2976120" cy="4568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3F62C165-C141-465A-BE40-466677F37B2A}" type="slidenum">
              <a:rPr lang="es-ES" sz="1400">
                <a:latin typeface="Times New Roman"/>
              </a:rPr>
              <a:pPr algn="r"/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03" name="CustomShape 2"/>
          <p:cNvSpPr/>
          <p:nvPr/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21794274-D4AF-4F80-8A08-2195C6D2EEDC}" type="slidenum">
              <a:rPr lang="es-ES" sz="1200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457200" y="1654560"/>
            <a:ext cx="8229600" cy="39776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654560"/>
            <a:ext cx="82296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65456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4240" y="165456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457200" y="261000"/>
            <a:ext cx="7347960" cy="46440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65456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57200" y="37321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674240" y="165456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65456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65456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674240" y="37321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65456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65456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200" y="3732120"/>
            <a:ext cx="822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654560"/>
            <a:ext cx="822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57200" y="3732120"/>
            <a:ext cx="82296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5456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65456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674240" y="37321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457200" y="37321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8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654560"/>
            <a:ext cx="82296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457200" y="1654560"/>
            <a:ext cx="82296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75" name="Imagen 74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360" y="165456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76" name="Imagen 75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360" y="165456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4400" y="152400"/>
            <a:ext cx="4191000" cy="1664208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dirty="0" smtClean="0"/>
              <a:t>Clic para editar título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400" y="1981200"/>
            <a:ext cx="4191000" cy="877824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2000"/>
              </a:spcBef>
              <a:buFontTx/>
              <a:buNone/>
              <a:defRPr sz="2000" b="0" i="0" kern="1200">
                <a:solidFill>
                  <a:schemeClr val="accent1">
                    <a:lumMod val="50000"/>
                  </a:schemeClr>
                </a:solidFill>
                <a:effectLst/>
                <a:latin typeface="Avenir 85 Heavy"/>
                <a:ea typeface="+mn-ea"/>
                <a:cs typeface="Avenir 85 Heavy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 smtClean="0"/>
              <a:t>Haga clic para modificar el estilo de subtítulo del patrón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‹Nr.›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Imagen 36"/>
          <p:cNvPicPr/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3640" cy="6854040"/>
          </a:xfrm>
          <a:prstGeom prst="rect">
            <a:avLst/>
          </a:prstGeom>
          <a:ln>
            <a:noFill/>
          </a:ln>
        </p:spPr>
      </p:pic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61000"/>
            <a:ext cx="7347960" cy="10015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s-ES" sz="3409">
                <a:latin typeface="Times New Roman"/>
              </a:rPr>
              <a:t>Pulse para editar el formato del texto de título</a:t>
            </a:r>
            <a:endParaRPr/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54560"/>
            <a:ext cx="822960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s-ES" sz="2910">
                <a:latin typeface="Times New Roman"/>
              </a:rPr>
              <a:t>Pulse para editar el formato de esquema del texto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s-ES" sz="2539">
                <a:latin typeface="Times New Roman"/>
              </a:rPr>
              <a:t>Segundo nivel del esquema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s-ES" sz="2179">
                <a:latin typeface="Times New Roman"/>
              </a:rPr>
              <a:t>Tercer nivel del esquema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s-ES" sz="1810">
                <a:latin typeface="Times New Roman"/>
              </a:rPr>
              <a:t>Cuarto nivel del esquema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s-ES" sz="1810">
                <a:latin typeface="Times New Roman"/>
              </a:rPr>
              <a:t>Quinto nivel del esquema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s-ES" sz="1810">
                <a:latin typeface="Times New Roman"/>
              </a:rPr>
              <a:t>Sexto nivel del esquema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s-ES" sz="1810">
                <a:latin typeface="Times New Roman"/>
              </a:rPr>
              <a:t>Séptimo nivel del esquema</a:t>
            </a:r>
            <a:endParaRPr/>
          </a:p>
        </p:txBody>
      </p:sp>
      <p:sp>
        <p:nvSpPr>
          <p:cNvPr id="40" name="PlaceHolder 3"/>
          <p:cNvSpPr>
            <a:spLocks noGrp="1"/>
          </p:cNvSpPr>
          <p:nvPr>
            <p:ph type="dt"/>
          </p:nvPr>
        </p:nvSpPr>
        <p:spPr>
          <a:xfrm>
            <a:off x="457200" y="6247440"/>
            <a:ext cx="2130120" cy="473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s-ES" sz="1400">
                <a:latin typeface="Times New Roman"/>
              </a:rPr>
              <a:t>&lt;fecha/hora&gt;</a:t>
            </a:r>
            <a:endParaRPr/>
          </a:p>
        </p:txBody>
      </p:sp>
      <p:sp>
        <p:nvSpPr>
          <p:cNvPr id="41" name="PlaceHolder 4"/>
          <p:cNvSpPr>
            <a:spLocks noGrp="1"/>
          </p:cNvSpPr>
          <p:nvPr>
            <p:ph type="ftr"/>
          </p:nvPr>
        </p:nvSpPr>
        <p:spPr>
          <a:xfrm>
            <a:off x="3126960" y="6247440"/>
            <a:ext cx="2898360" cy="473040"/>
          </a:xfrm>
          <a:prstGeom prst="rect">
            <a:avLst/>
          </a:prstGeom>
        </p:spPr>
        <p:txBody>
          <a:bodyPr lIns="0" tIns="0" rIns="0" bIns="0"/>
          <a:lstStyle/>
          <a:p>
            <a:pPr algn="ctr"/>
            <a:r>
              <a:rPr lang="es-ES" sz="1400">
                <a:latin typeface="Times New Roman"/>
              </a:rPr>
              <a:t>&lt;pie de página&gt;</a:t>
            </a:r>
            <a:endParaRPr/>
          </a:p>
        </p:txBody>
      </p:sp>
      <p:sp>
        <p:nvSpPr>
          <p:cNvPr id="42" name="PlaceHolder 5"/>
          <p:cNvSpPr>
            <a:spLocks noGrp="1"/>
          </p:cNvSpPr>
          <p:nvPr>
            <p:ph type="sldNum"/>
          </p:nvPr>
        </p:nvSpPr>
        <p:spPr>
          <a:xfrm>
            <a:off x="6555960" y="6247440"/>
            <a:ext cx="2130120" cy="4730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fld id="{3FEB11C6-06CA-40D5-8D47-CFCE061BB8BA}" type="slidenum">
              <a:rPr lang="es-ES" sz="1400">
                <a:latin typeface="Times New Roman"/>
              </a:rPr>
              <a:pPr algn="r"/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  <p:sldLayoutId r:id="rId12"/>
    <p:sldLayoutId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6" Type="http://schemas.openxmlformats.org/officeDocument/2006/relationships/image" Target="../media/image6.jpe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hyperlink" Target="http://www.oph.fi/download/124281_sistema_educativo_de_finlandia.pdf" TargetMode="External"/><Relationship Id="rId7" Type="http://schemas.openxmlformats.org/officeDocument/2006/relationships/hyperlink" Target="http://www.oph.fi/download/151278_education_in_finland_spanish_2013.pdf" TargetMode="External"/><Relationship Id="rId8" Type="http://schemas.openxmlformats.org/officeDocument/2006/relationships/hyperlink" Target="https://cdn.goconqr.com" TargetMode="External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Imagen 2"/>
          <p:cNvPicPr/>
          <p:nvPr/>
        </p:nvPicPr>
        <p:blipFill>
          <a:blip r:embed="rId3"/>
          <a:stretch>
            <a:fillRect/>
          </a:stretch>
        </p:blipFill>
        <p:spPr>
          <a:xfrm>
            <a:off x="720" y="720"/>
            <a:ext cx="9143280" cy="6857280"/>
          </a:xfrm>
          <a:prstGeom prst="rect">
            <a:avLst/>
          </a:prstGeom>
          <a:ln>
            <a:noFill/>
          </a:ln>
        </p:spPr>
      </p:pic>
      <p:sp>
        <p:nvSpPr>
          <p:cNvPr id="83" name="CustomShape 1"/>
          <p:cNvSpPr/>
          <p:nvPr/>
        </p:nvSpPr>
        <p:spPr>
          <a:xfrm>
            <a:off x="648000" y="1584000"/>
            <a:ext cx="7913880" cy="41364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/>
          <a:lstStyle/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r>
              <a:rPr lang="es-ES" sz="4800" b="1" dirty="0">
                <a:solidFill>
                  <a:srgbClr val="FFFFFF"/>
                </a:solidFill>
                <a:latin typeface="Gill Sans"/>
                <a:cs typeface="Gill Sans"/>
              </a:rPr>
              <a:t>SISTEMA EDUCATIVO</a:t>
            </a:r>
            <a:r>
              <a:rPr lang="es-ES" sz="4800" b="1" dirty="0" smtClean="0">
                <a:solidFill>
                  <a:srgbClr val="FFFFFF"/>
                </a:solidFill>
                <a:latin typeface="Gill Sans"/>
                <a:cs typeface="Gill Sans"/>
              </a:rPr>
              <a:t> FINLAND</a:t>
            </a:r>
            <a:r>
              <a:rPr lang="es-ES" sz="4800" b="1" dirty="0" smtClean="0">
                <a:solidFill>
                  <a:srgbClr val="FFFFFF"/>
                </a:solidFill>
                <a:latin typeface="Gill Sans"/>
                <a:cs typeface="Gill Sans"/>
              </a:rPr>
              <a:t>ÉS</a:t>
            </a:r>
            <a:endParaRPr sz="4800" b="1" dirty="0" smtClean="0">
              <a:latin typeface="Gill Sans"/>
              <a:cs typeface="Gill Sans"/>
            </a:endParaRPr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r>
              <a:rPr lang="es-ES" sz="2400" b="1" dirty="0">
                <a:solidFill>
                  <a:srgbClr val="FFFFFF"/>
                </a:solidFill>
                <a:latin typeface="GillSans"/>
              </a:rPr>
              <a:t>Erasmus+  KA104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s-ES" sz="2200" b="1" dirty="0">
                <a:solidFill>
                  <a:srgbClr val="FFFFFF"/>
                </a:solidFill>
                <a:latin typeface="GillSans"/>
              </a:rPr>
              <a:t>Multiculturalidad y Diversidad en la Educación de Adultos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s-ES" sz="1600" b="1" dirty="0">
                <a:solidFill>
                  <a:srgbClr val="FFFFFF"/>
                </a:solidFill>
                <a:latin typeface="GillSans"/>
              </a:rPr>
              <a:t>CEPA “Maestro Martín Cisneros”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s-ES" sz="1600" b="1" dirty="0">
                <a:solidFill>
                  <a:srgbClr val="FFFFFF"/>
                </a:solidFill>
                <a:latin typeface="GillSans"/>
              </a:rPr>
              <a:t>Cáceres 2016-2017</a:t>
            </a:r>
            <a:endParaRPr dirty="0"/>
          </a:p>
        </p:txBody>
      </p:sp>
      <p:sp>
        <p:nvSpPr>
          <p:cNvPr id="84" name="CustomShape 2"/>
          <p:cNvSpPr/>
          <p:nvPr/>
        </p:nvSpPr>
        <p:spPr>
          <a:xfrm>
            <a:off x="0" y="6237360"/>
            <a:ext cx="9143280" cy="619920"/>
          </a:xfrm>
          <a:prstGeom prst="rect">
            <a:avLst/>
          </a:prstGeom>
          <a:solidFill>
            <a:srgbClr val="FFFFFF"/>
          </a:solidFill>
          <a:ln w="6480">
            <a:noFill/>
          </a:ln>
        </p:spPr>
      </p:sp>
      <p:pic>
        <p:nvPicPr>
          <p:cNvPr id="85" name="Imagen 10"/>
          <p:cNvPicPr/>
          <p:nvPr/>
        </p:nvPicPr>
        <p:blipFill>
          <a:blip r:embed="rId4"/>
          <a:stretch>
            <a:fillRect/>
          </a:stretch>
        </p:blipFill>
        <p:spPr>
          <a:xfrm>
            <a:off x="4295520" y="6264720"/>
            <a:ext cx="552600" cy="619920"/>
          </a:xfrm>
          <a:prstGeom prst="rect">
            <a:avLst/>
          </a:prstGeom>
          <a:ln>
            <a:noFill/>
          </a:ln>
        </p:spPr>
      </p:pic>
      <p:pic>
        <p:nvPicPr>
          <p:cNvPr id="86" name="Imagen 11"/>
          <p:cNvPicPr/>
          <p:nvPr/>
        </p:nvPicPr>
        <p:blipFill>
          <a:blip r:embed="rId5"/>
          <a:stretch>
            <a:fillRect/>
          </a:stretch>
        </p:blipFill>
        <p:spPr>
          <a:xfrm>
            <a:off x="2208600" y="6337440"/>
            <a:ext cx="1585800" cy="450000"/>
          </a:xfrm>
          <a:prstGeom prst="rect">
            <a:avLst/>
          </a:prstGeom>
          <a:ln>
            <a:noFill/>
          </a:ln>
        </p:spPr>
      </p:pic>
      <p:pic>
        <p:nvPicPr>
          <p:cNvPr id="87" name="Imagen 12"/>
          <p:cNvPicPr/>
          <p:nvPr/>
        </p:nvPicPr>
        <p:blipFill>
          <a:blip r:embed="rId6"/>
          <a:stretch>
            <a:fillRect/>
          </a:stretch>
        </p:blipFill>
        <p:spPr>
          <a:xfrm>
            <a:off x="5844240" y="6244560"/>
            <a:ext cx="616320" cy="612720"/>
          </a:xfrm>
          <a:prstGeom prst="rect">
            <a:avLst/>
          </a:prstGeom>
          <a:ln>
            <a:noFill/>
          </a:ln>
        </p:spPr>
      </p:pic>
      <p:pic>
        <p:nvPicPr>
          <p:cNvPr id="88" name="Imagen 9"/>
          <p:cNvPicPr/>
          <p:nvPr/>
        </p:nvPicPr>
        <p:blipFill>
          <a:blip r:embed="rId7"/>
          <a:stretch>
            <a:fillRect/>
          </a:stretch>
        </p:blipFill>
        <p:spPr>
          <a:xfrm>
            <a:off x="3962520" y="762120"/>
            <a:ext cx="1218600" cy="1218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Sistema Educativo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 Finland</a:t>
            </a:r>
            <a:r>
              <a:rPr lang="es-ES_tradnl" sz="3600" b="1" dirty="0" smtClean="0">
                <a:latin typeface="GillSans" panose="020B0602020204020204" pitchFamily="34" charset="0"/>
                <a:cs typeface="Avenir LT 65 Medium"/>
              </a:rPr>
              <a:t>és</a:t>
            </a:r>
            <a:endParaRPr lang="es-ES_tradnl" sz="3600" b="1" dirty="0"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pic>
        <p:nvPicPr>
          <p:cNvPr id="11" name="Picture 3" descr="C:\Users\usuario\Desktop\finlandia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13293" y="1372916"/>
            <a:ext cx="5927128" cy="4579778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b="1" dirty="0" smtClean="0">
                <a:latin typeface="GillSans" panose="020B0602020204020204" pitchFamily="34" charset="0"/>
                <a:cs typeface="Avenir LT 65 Medium"/>
              </a:rPr>
              <a:t>Principios</a:t>
            </a:r>
            <a:endParaRPr lang="es-ES_tradnl" b="1" dirty="0"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49354" y="1765968"/>
            <a:ext cx="8072522" cy="4276019"/>
          </a:xfrm>
        </p:spPr>
        <p:txBody>
          <a:bodyPr>
            <a:normAutofit/>
          </a:bodyPr>
          <a:lstStyle/>
          <a:p>
            <a:pPr marL="285750" indent="-285750"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1800" b="1" dirty="0" smtClean="0">
                <a:latin typeface="GillSans" panose="020B0602020204020204" pitchFamily="34" charset="0"/>
              </a:rPr>
              <a:t>Equidad.</a:t>
            </a:r>
          </a:p>
          <a:p>
            <a:pPr marL="285750" indent="-285750"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1800" b="1" dirty="0" smtClean="0">
                <a:latin typeface="GillSans" panose="020B0602020204020204" pitchFamily="34" charset="0"/>
              </a:rPr>
              <a:t>Confianza y responsabilidad.</a:t>
            </a:r>
          </a:p>
          <a:p>
            <a:pPr marL="285750" indent="-285750"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1800" b="1" dirty="0" smtClean="0">
                <a:latin typeface="GillSans" panose="020B0602020204020204" pitchFamily="34" charset="0"/>
              </a:rPr>
              <a:t>La enseñanza es gratuita a todos los niveles.</a:t>
            </a:r>
          </a:p>
          <a:p>
            <a:pPr marL="285750" indent="-285750"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1800" b="1" dirty="0" smtClean="0">
                <a:latin typeface="GillSans" panose="020B0602020204020204" pitchFamily="34" charset="0"/>
              </a:rPr>
              <a:t>Cada alumno tiene derecho a un apoyo. Debe maximizarse el potencial de cada individuo.</a:t>
            </a:r>
          </a:p>
          <a:p>
            <a:pPr marL="285750" indent="-285750"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1800" b="1" dirty="0" smtClean="0">
                <a:latin typeface="GillSans" panose="020B0602020204020204" pitchFamily="34" charset="0"/>
              </a:rPr>
              <a:t>La educación para necesidades educativas especiales se imparte generalmente en conjunción con la convencional.</a:t>
            </a:r>
          </a:p>
          <a:p>
            <a:pPr marL="285750" indent="-285750"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1800" b="1" dirty="0" smtClean="0">
                <a:latin typeface="GillSans" panose="020B0602020204020204" pitchFamily="34" charset="0"/>
              </a:rPr>
              <a:t>Esfuerzos para apoyar las minoría étnicas.</a:t>
            </a:r>
          </a:p>
          <a:p>
            <a:pPr marL="285750" indent="-285750"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1800" b="1" dirty="0" smtClean="0">
                <a:latin typeface="GillSans" panose="020B0602020204020204" pitchFamily="34" charset="0"/>
              </a:rPr>
              <a:t>Mirada puesta en la educación permanente,</a:t>
            </a:r>
          </a:p>
          <a:p>
            <a:pPr marL="285750" indent="-285750"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1800" b="1" dirty="0" smtClean="0">
                <a:latin typeface="GillSans" panose="020B0602020204020204" pitchFamily="34" charset="0"/>
              </a:rPr>
              <a:t>Elevada autonomía en todos los niveles de educación.</a:t>
            </a:r>
          </a:p>
          <a:p>
            <a:pPr marL="285750" indent="-285750"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1800" b="1" dirty="0" smtClean="0">
                <a:latin typeface="GillSans" panose="020B0602020204020204" pitchFamily="34" charset="0"/>
              </a:rPr>
              <a:t>La calidad se garantiza orientando, no controlando.</a:t>
            </a:r>
            <a:endParaRPr lang="es-ES" sz="1800" b="1" dirty="0" smtClean="0">
              <a:latin typeface="GillSans" panose="020B0602020204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pPr algn="l"/>
            <a:r>
              <a:rPr lang="es-ES_tradnl" sz="4800" b="1" dirty="0" smtClean="0">
                <a:latin typeface="GillSans" panose="020B0602020204020204" pitchFamily="34" charset="0"/>
                <a:cs typeface="Avenir LT 65 Medium"/>
              </a:rPr>
              <a:t>Estructura</a:t>
            </a:r>
            <a:endParaRPr lang="es-ES_tradnl" sz="4800" b="1" dirty="0"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3464" y="109131"/>
            <a:ext cx="4515735" cy="6061299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b="1" dirty="0" smtClean="0">
                <a:latin typeface="GillSans" panose="020B0602020204020204" pitchFamily="34" charset="0"/>
                <a:cs typeface="Avenir LT 65 Medium"/>
              </a:rPr>
              <a:t>Educación</a:t>
            </a:r>
            <a:r>
              <a:rPr lang="es-ES_tradnl" b="1" dirty="0" smtClean="0">
                <a:latin typeface="GillSans" panose="020B0602020204020204" pitchFamily="34" charset="0"/>
                <a:cs typeface="Avenir LT 65 Medium"/>
              </a:rPr>
              <a:t> Preescolar</a:t>
            </a:r>
            <a:endParaRPr lang="es-ES_tradnl" b="1" dirty="0"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31082" y="2421741"/>
            <a:ext cx="3826074" cy="4104456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defRPr/>
            </a:pPr>
            <a:r>
              <a:rPr lang="es-ES" sz="1800" dirty="0" smtClean="0">
                <a:latin typeface="GillSans" panose="020B0602020204020204" pitchFamily="34" charset="0"/>
              </a:rPr>
              <a:t>A partir de los</a:t>
            </a:r>
            <a:r>
              <a:rPr lang="es-ES" sz="1800" dirty="0" smtClean="0">
                <a:latin typeface="GillSans" panose="020B0602020204020204" pitchFamily="34" charset="0"/>
              </a:rPr>
              <a:t> 6 </a:t>
            </a:r>
            <a:r>
              <a:rPr lang="es-ES" sz="1800" dirty="0" smtClean="0">
                <a:latin typeface="GillSans" panose="020B0602020204020204" pitchFamily="34" charset="0"/>
              </a:rPr>
              <a:t>años de edad</a:t>
            </a:r>
            <a:r>
              <a:rPr lang="es-ES" sz="1800" dirty="0" smtClean="0">
                <a:latin typeface="GillSans" panose="020B0602020204020204" pitchFamily="34" charset="0"/>
              </a:rPr>
              <a:t>.</a:t>
            </a:r>
            <a:endParaRPr lang="es-ES" sz="1800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</a:endParaRPr>
          </a:p>
          <a:p>
            <a:pPr lvl="0" algn="l">
              <a:spcBef>
                <a:spcPts val="1200"/>
              </a:spcBef>
              <a:defRPr/>
            </a:pPr>
            <a:r>
              <a:rPr lang="es-ES" sz="18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Tiene </a:t>
            </a:r>
            <a:r>
              <a:rPr lang="es-ES" sz="18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carácter obligatorio y </a:t>
            </a:r>
            <a:r>
              <a:rPr lang="es-ES" sz="18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gratuito.</a:t>
            </a:r>
          </a:p>
          <a:p>
            <a:pPr lvl="0" algn="l">
              <a:spcBef>
                <a:spcPts val="1200"/>
              </a:spcBef>
              <a:defRPr/>
            </a:pPr>
            <a:r>
              <a:rPr lang="es-ES" sz="18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Duración de un curso.</a:t>
            </a:r>
          </a:p>
          <a:p>
            <a:pPr lvl="0" algn="l">
              <a:spcBef>
                <a:spcPts val="1200"/>
              </a:spcBef>
              <a:defRPr/>
            </a:pPr>
            <a:r>
              <a:rPr lang="es-ES" sz="18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Compete a los municipios.</a:t>
            </a:r>
            <a:endParaRPr lang="es-ES" sz="1800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</a:endParaRPr>
          </a:p>
          <a:p>
            <a:pPr lvl="0" algn="l">
              <a:spcBef>
                <a:spcPts val="1200"/>
              </a:spcBef>
              <a:defRPr/>
            </a:pPr>
            <a:r>
              <a:rPr lang="es-ES" sz="18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Se </a:t>
            </a:r>
            <a:r>
              <a:rPr lang="es-ES" sz="18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puede impartir tanto en guarderías como en escuelas </a:t>
            </a:r>
            <a:r>
              <a:rPr lang="es-ES" sz="18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básicas.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12" name="Subtítulo 2"/>
          <p:cNvSpPr txBox="1">
            <a:spLocks/>
          </p:cNvSpPr>
          <p:nvPr/>
        </p:nvSpPr>
        <p:spPr>
          <a:xfrm>
            <a:off x="4950881" y="2425324"/>
            <a:ext cx="3912689" cy="41044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90000"/>
              </a:lnSpc>
              <a:spcBef>
                <a:spcPts val="1200"/>
              </a:spcBef>
              <a:defRPr/>
            </a:pP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</a:rPr>
              <a:t>En el año del preescolar adquieren destrezas, conocimientos y capacidades básicas en diferentes áreas de aprendizaje de acuerdo con su edad y sus </a:t>
            </a: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</a:rPr>
              <a:t>aptitudes.</a:t>
            </a:r>
          </a:p>
          <a:p>
            <a:pPr lvl="0">
              <a:lnSpc>
                <a:spcPct val="90000"/>
              </a:lnSpc>
              <a:spcBef>
                <a:spcPts val="1200"/>
              </a:spcBef>
              <a:defRPr/>
            </a:pP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</a:rPr>
              <a:t>Se </a:t>
            </a: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</a:rPr>
              <a:t>prioriza el método de aprender jugando.</a:t>
            </a:r>
            <a:endParaRPr lang="es-ES" dirty="0" smtClean="0">
              <a:solidFill>
                <a:schemeClr val="accent1">
                  <a:lumMod val="50000"/>
                </a:schemeClr>
              </a:solidFill>
              <a:latin typeface="GillSans" panose="020B0602020204020204" pitchFamily="34" charset="0"/>
              <a:cs typeface="Avenir 85 Heavy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1784" y="1617149"/>
            <a:ext cx="4024507" cy="4383227"/>
          </a:xfrm>
        </p:spPr>
        <p:txBody>
          <a:bodyPr>
            <a:normAutofit/>
          </a:bodyPr>
          <a:lstStyle/>
          <a:p>
            <a:pPr lvl="0" indent="-285750" algn="l">
              <a:lnSpc>
                <a:spcPts val="1817"/>
              </a:lnSpc>
              <a:spcBef>
                <a:spcPts val="1200"/>
              </a:spcBef>
            </a:pPr>
            <a:r>
              <a:rPr lang="es-ES" sz="1600" b="1" dirty="0" smtClean="0">
                <a:latin typeface="GillSans" panose="020B0602020204020204" pitchFamily="34" charset="0"/>
              </a:rPr>
              <a:t>Tiene </a:t>
            </a:r>
            <a:r>
              <a:rPr lang="es-ES" sz="1600" b="1" dirty="0" smtClean="0">
                <a:latin typeface="GillSans" panose="020B0602020204020204" pitchFamily="34" charset="0"/>
              </a:rPr>
              <a:t>carácter obligatorio y gratuito.</a:t>
            </a:r>
            <a:endParaRPr lang="es-ES" sz="1600" b="1" dirty="0" smtClean="0">
              <a:latin typeface="GillSans" panose="020B0602020204020204" pitchFamily="34" charset="0"/>
            </a:endParaRPr>
          </a:p>
          <a:p>
            <a:pPr lvl="0" indent="-285750" algn="l">
              <a:lnSpc>
                <a:spcPts val="1817"/>
              </a:lnSpc>
              <a:spcBef>
                <a:spcPts val="1200"/>
              </a:spcBef>
            </a:pPr>
            <a:r>
              <a:rPr lang="es-ES" sz="1600" dirty="0" smtClean="0">
                <a:latin typeface="GillSans" panose="020B0602020204020204" pitchFamily="34" charset="0"/>
              </a:rPr>
              <a:t>Desde los </a:t>
            </a:r>
            <a:r>
              <a:rPr lang="es-ES" sz="1600" b="1" dirty="0" smtClean="0">
                <a:latin typeface="GillSans" panose="020B0602020204020204" pitchFamily="34" charset="0"/>
              </a:rPr>
              <a:t>7 a los 15 años</a:t>
            </a:r>
            <a:r>
              <a:rPr lang="es-ES" sz="1600" dirty="0" smtClean="0">
                <a:latin typeface="GillSans" panose="020B0602020204020204" pitchFamily="34" charset="0"/>
              </a:rPr>
              <a:t>.</a:t>
            </a:r>
          </a:p>
          <a:p>
            <a:pPr lvl="0" indent="-285750" algn="l">
              <a:lnSpc>
                <a:spcPts val="1817"/>
              </a:lnSpc>
              <a:spcBef>
                <a:spcPts val="1200"/>
              </a:spcBef>
            </a:pPr>
            <a:r>
              <a:rPr lang="es-ES" sz="1600" b="1" dirty="0" smtClean="0">
                <a:latin typeface="GillSans" panose="020B0602020204020204" pitchFamily="34" charset="0"/>
              </a:rPr>
              <a:t>9 </a:t>
            </a:r>
            <a:r>
              <a:rPr lang="es-ES" sz="1600" b="1" dirty="0" smtClean="0">
                <a:latin typeface="GillSans" panose="020B0602020204020204" pitchFamily="34" charset="0"/>
              </a:rPr>
              <a:t>grados</a:t>
            </a:r>
            <a:r>
              <a:rPr lang="es-ES" sz="1600" dirty="0" smtClean="0">
                <a:latin typeface="GillSans" panose="020B0602020204020204" pitchFamily="34" charset="0"/>
              </a:rPr>
              <a:t> o cursos, 1 año más para alumnos con necesidades. </a:t>
            </a:r>
          </a:p>
          <a:p>
            <a:pPr lvl="0" indent="-285750" algn="l">
              <a:lnSpc>
                <a:spcPts val="1817"/>
              </a:lnSpc>
              <a:spcBef>
                <a:spcPts val="1200"/>
              </a:spcBef>
              <a:buFont typeface="Arial"/>
              <a:buChar char="•"/>
            </a:pPr>
            <a:r>
              <a:rPr lang="es-ES" sz="1600" dirty="0" smtClean="0">
                <a:latin typeface="GillSans" panose="020B0602020204020204" pitchFamily="34" charset="0"/>
              </a:rPr>
              <a:t>7-12 años: profesor generalista</a:t>
            </a:r>
            <a:r>
              <a:rPr lang="es-ES" sz="1600" dirty="0" smtClean="0">
                <a:latin typeface="GillSans" panose="020B0602020204020204" pitchFamily="34" charset="0"/>
              </a:rPr>
              <a:t>.</a:t>
            </a:r>
          </a:p>
          <a:p>
            <a:pPr lvl="0" indent="-285750" algn="l">
              <a:lnSpc>
                <a:spcPts val="1817"/>
              </a:lnSpc>
              <a:spcBef>
                <a:spcPts val="1200"/>
              </a:spcBef>
              <a:buFont typeface="Arial"/>
              <a:buChar char="•"/>
            </a:pPr>
            <a:r>
              <a:rPr lang="es-ES" sz="1600" dirty="0" smtClean="0">
                <a:latin typeface="GillSans" panose="020B0602020204020204" pitchFamily="34" charset="0"/>
              </a:rPr>
              <a:t>12</a:t>
            </a:r>
            <a:r>
              <a:rPr lang="es-ES" sz="1600" dirty="0" smtClean="0">
                <a:latin typeface="GillSans" panose="020B0602020204020204" pitchFamily="34" charset="0"/>
              </a:rPr>
              <a:t>-15: profesor especialista.</a:t>
            </a:r>
          </a:p>
          <a:p>
            <a:pPr lvl="0" indent="-285750" algn="l">
              <a:lnSpc>
                <a:spcPts val="1817"/>
              </a:lnSpc>
              <a:spcBef>
                <a:spcPts val="1200"/>
              </a:spcBef>
            </a:pPr>
            <a:r>
              <a:rPr lang="es-ES" sz="1600" b="1" dirty="0" smtClean="0">
                <a:latin typeface="GillSans" panose="020B0602020204020204" pitchFamily="34" charset="0"/>
              </a:rPr>
              <a:t>Objetivo:</a:t>
            </a:r>
            <a:r>
              <a:rPr lang="es-ES" sz="1600" dirty="0" smtClean="0">
                <a:latin typeface="GillSans" panose="020B0602020204020204" pitchFamily="34" charset="0"/>
              </a:rPr>
              <a:t> Apoyar el desarrollo integral de los alumnos como individuos y miembros éticamente responsables de la sociedad, y proveerlos de los conocimientos y destrezas necesarias.</a:t>
            </a:r>
            <a:r>
              <a:rPr lang="es-ES" sz="1600" dirty="0" smtClean="0">
                <a:latin typeface="GillSans" panose="020B0602020204020204" pitchFamily="34" charset="0"/>
              </a:rPr>
              <a:t> </a:t>
            </a:r>
            <a:endParaRPr lang="es-ES" sz="1600" dirty="0" smtClean="0">
              <a:latin typeface="GillSans" panose="020B0602020204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15" name="Subtítulo 2"/>
          <p:cNvSpPr txBox="1">
            <a:spLocks/>
          </p:cNvSpPr>
          <p:nvPr/>
        </p:nvSpPr>
        <p:spPr>
          <a:xfrm>
            <a:off x="4772293" y="1627070"/>
            <a:ext cx="4117468" cy="43733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indent="-285750">
              <a:lnSpc>
                <a:spcPts val="1817"/>
              </a:lnSpc>
              <a:spcBef>
                <a:spcPts val="1200"/>
              </a:spcBef>
            </a:pP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Asignaturas: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 </a:t>
            </a:r>
            <a:endParaRPr lang="es-ES" sz="1600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  <a:cs typeface="Avenir 85 Heavy"/>
            </a:endParaRPr>
          </a:p>
          <a:p>
            <a:pPr lvl="0" indent="-285750">
              <a:lnSpc>
                <a:spcPts val="1817"/>
              </a:lnSpc>
              <a:spcBef>
                <a:spcPts val="1200"/>
              </a:spcBef>
            </a:pP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Lengua 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materna y 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literatura • Idioma 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extranjero 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A • Idioma 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extranjero B • Matemáticas • Medio ambiente • Biología y geografía • Física y química • Higiene • Religión/Educación ético-filosófica • Música • Artes plásticas 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• Manualidades 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• Educación física • Economía doméstica • Orientación del alumno • Asignaturas optativas.</a:t>
            </a:r>
          </a:p>
          <a:p>
            <a:pPr lvl="0" indent="-285750">
              <a:lnSpc>
                <a:spcPts val="1817"/>
              </a:lnSpc>
              <a:spcBef>
                <a:spcPts val="1200"/>
              </a:spcBef>
            </a:pP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No da titulación.</a:t>
            </a:r>
          </a:p>
          <a:p>
            <a:pPr lvl="0" indent="-285750">
              <a:lnSpc>
                <a:spcPts val="1817"/>
              </a:lnSpc>
              <a:spcBef>
                <a:spcPts val="1200"/>
              </a:spcBef>
            </a:pPr>
            <a:endParaRPr lang="es-ES" sz="1600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  <a:cs typeface="Avenir 85 Heavy"/>
            </a:endParaRPr>
          </a:p>
        </p:txBody>
      </p:sp>
      <p:sp>
        <p:nvSpPr>
          <p:cNvPr id="11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b="1" dirty="0" smtClean="0">
                <a:latin typeface="GillSans" panose="020B0602020204020204" pitchFamily="34" charset="0"/>
                <a:cs typeface="Avenir LT 65 Medium"/>
              </a:rPr>
              <a:t>Educación</a:t>
            </a:r>
            <a:r>
              <a:rPr lang="es-ES_tradnl" b="1" dirty="0" smtClean="0">
                <a:latin typeface="GillSans" panose="020B0602020204020204" pitchFamily="34" charset="0"/>
                <a:cs typeface="Avenir LT 65 Medium"/>
              </a:rPr>
              <a:t> B</a:t>
            </a:r>
            <a:r>
              <a:rPr lang="es-ES_tradnl" b="1" dirty="0" smtClean="0">
                <a:latin typeface="GillSans" panose="020B0602020204020204" pitchFamily="34" charset="0"/>
                <a:cs typeface="Avenir LT 65 Medium"/>
              </a:rPr>
              <a:t>ásica</a:t>
            </a:r>
            <a:endParaRPr lang="es-ES_tradnl" b="1" dirty="0">
              <a:latin typeface="GillSans" panose="020B0602020204020204" pitchFamily="34" charset="0"/>
              <a:cs typeface="Avenir LT 65 Medium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1784" y="1617149"/>
            <a:ext cx="4163409" cy="4383227"/>
          </a:xfrm>
        </p:spPr>
        <p:txBody>
          <a:bodyPr wrap="square">
            <a:normAutofit/>
          </a:bodyPr>
          <a:lstStyle/>
          <a:p>
            <a:pPr lvl="0" indent="-285750" algn="l">
              <a:lnSpc>
                <a:spcPts val="1817"/>
              </a:lnSpc>
              <a:spcBef>
                <a:spcPts val="1200"/>
              </a:spcBef>
            </a:pPr>
            <a:r>
              <a:rPr lang="es-ES" sz="1600" b="1" dirty="0" smtClean="0">
                <a:latin typeface="GillSans" panose="020B0602020204020204" pitchFamily="34" charset="0"/>
              </a:rPr>
              <a:t>2 opciones:</a:t>
            </a:r>
          </a:p>
          <a:p>
            <a:pPr marL="270000" lvl="0" indent="-270000" algn="l">
              <a:lnSpc>
                <a:spcPts val="1817"/>
              </a:lnSpc>
              <a:spcBef>
                <a:spcPts val="1200"/>
              </a:spcBef>
              <a:buFont typeface="Arial"/>
              <a:buChar char="•"/>
            </a:pPr>
            <a:r>
              <a:rPr lang="es-ES" sz="1600" dirty="0" smtClean="0">
                <a:latin typeface="GillSans" panose="020B0602020204020204" pitchFamily="34" charset="0"/>
              </a:rPr>
              <a:t>Educación </a:t>
            </a:r>
            <a:r>
              <a:rPr lang="es-ES" sz="1600" dirty="0" smtClean="0">
                <a:latin typeface="GillSans" panose="020B0602020204020204" pitchFamily="34" charset="0"/>
              </a:rPr>
              <a:t>secundaria general o </a:t>
            </a:r>
            <a:r>
              <a:rPr lang="es-ES" sz="1600" dirty="0" smtClean="0">
                <a:latin typeface="GillSans" panose="020B0602020204020204" pitchFamily="34" charset="0"/>
              </a:rPr>
              <a:t>Bachillerato.</a:t>
            </a:r>
          </a:p>
          <a:p>
            <a:pPr marL="270000" lvl="0" indent="-270000" algn="l">
              <a:lnSpc>
                <a:spcPts val="1817"/>
              </a:lnSpc>
              <a:spcBef>
                <a:spcPts val="1200"/>
              </a:spcBef>
              <a:buFont typeface="Arial"/>
              <a:buChar char="•"/>
            </a:pPr>
            <a:r>
              <a:rPr lang="es-ES" sz="1600" dirty="0" smtClean="0">
                <a:latin typeface="GillSans" panose="020B0602020204020204" pitchFamily="34" charset="0"/>
              </a:rPr>
              <a:t>Educación </a:t>
            </a:r>
            <a:r>
              <a:rPr lang="es-ES" sz="1600" dirty="0" smtClean="0">
                <a:latin typeface="GillSans" panose="020B0602020204020204" pitchFamily="34" charset="0"/>
              </a:rPr>
              <a:t>Secundaria de Formación Profesional</a:t>
            </a:r>
            <a:r>
              <a:rPr lang="es-ES" sz="1600" dirty="0" smtClean="0">
                <a:latin typeface="GillSans" panose="020B0602020204020204" pitchFamily="34" charset="0"/>
              </a:rPr>
              <a:t>.</a:t>
            </a:r>
          </a:p>
          <a:p>
            <a:pPr lvl="0" indent="-285750" algn="l">
              <a:lnSpc>
                <a:spcPts val="1817"/>
              </a:lnSpc>
              <a:spcBef>
                <a:spcPts val="1200"/>
              </a:spcBef>
            </a:pPr>
            <a:r>
              <a:rPr lang="es-ES" sz="1600" dirty="0" smtClean="0">
                <a:latin typeface="GillSans" panose="020B0602020204020204" pitchFamily="34" charset="0"/>
              </a:rPr>
              <a:t>Se </a:t>
            </a:r>
            <a:r>
              <a:rPr lang="es-ES" sz="1600" dirty="0" smtClean="0">
                <a:latin typeface="GillSans" panose="020B0602020204020204" pitchFamily="34" charset="0"/>
              </a:rPr>
              <a:t>pueden combinar las dos opciones.</a:t>
            </a:r>
          </a:p>
          <a:p>
            <a:pPr lvl="0" indent="-285750" algn="l">
              <a:lnSpc>
                <a:spcPts val="1817"/>
              </a:lnSpc>
              <a:spcBef>
                <a:spcPts val="1200"/>
              </a:spcBef>
            </a:pPr>
            <a:r>
              <a:rPr lang="es-ES" sz="1600" dirty="0" smtClean="0">
                <a:latin typeface="GillSans" panose="020B0602020204020204" pitchFamily="34" charset="0"/>
              </a:rPr>
              <a:t>Tiene carácter </a:t>
            </a:r>
            <a:r>
              <a:rPr lang="es-ES" sz="1600" b="1" dirty="0" smtClean="0">
                <a:latin typeface="GillSans" panose="020B0602020204020204" pitchFamily="34" charset="0"/>
              </a:rPr>
              <a:t>voluntario y gratuito</a:t>
            </a:r>
            <a:r>
              <a:rPr lang="es-ES" sz="1600" dirty="0" smtClean="0">
                <a:latin typeface="GillSans" panose="020B0602020204020204" pitchFamily="34" charset="0"/>
              </a:rPr>
              <a:t>.</a:t>
            </a:r>
            <a:endParaRPr lang="es-ES" sz="1600" dirty="0" smtClean="0">
              <a:latin typeface="GillSans" panose="020B0602020204020204" pitchFamily="34" charset="0"/>
            </a:endParaRPr>
          </a:p>
          <a:p>
            <a:pPr lvl="0" indent="-285750" algn="l">
              <a:lnSpc>
                <a:spcPts val="1817"/>
              </a:lnSpc>
              <a:spcBef>
                <a:spcPts val="1200"/>
              </a:spcBef>
            </a:pPr>
            <a:r>
              <a:rPr lang="es-ES" sz="1600" dirty="0" smtClean="0">
                <a:latin typeface="GillSans" panose="020B0602020204020204" pitchFamily="34" charset="0"/>
              </a:rPr>
              <a:t>Desde los </a:t>
            </a:r>
            <a:r>
              <a:rPr lang="es-ES" sz="1600" b="1" dirty="0" smtClean="0">
                <a:latin typeface="GillSans" panose="020B0602020204020204" pitchFamily="34" charset="0"/>
              </a:rPr>
              <a:t>16 a los 19 años</a:t>
            </a:r>
            <a:r>
              <a:rPr lang="es-ES" sz="1600" dirty="0" smtClean="0">
                <a:latin typeface="GillSans" panose="020B0602020204020204" pitchFamily="34" charset="0"/>
              </a:rPr>
              <a:t>.</a:t>
            </a:r>
          </a:p>
          <a:p>
            <a:pPr lvl="0" indent="-285750" algn="l">
              <a:lnSpc>
                <a:spcPts val="1817"/>
              </a:lnSpc>
              <a:spcBef>
                <a:spcPts val="1200"/>
              </a:spcBef>
            </a:pPr>
            <a:r>
              <a:rPr lang="es-ES" sz="1600" dirty="0" smtClean="0">
                <a:latin typeface="GillSans" panose="020B0602020204020204" pitchFamily="34" charset="0"/>
              </a:rPr>
              <a:t>Duración </a:t>
            </a:r>
            <a:r>
              <a:rPr lang="es-ES" sz="1600" dirty="0" smtClean="0">
                <a:latin typeface="GillSans" panose="020B0602020204020204" pitchFamily="34" charset="0"/>
              </a:rPr>
              <a:t>de </a:t>
            </a:r>
            <a:r>
              <a:rPr lang="es-ES" sz="1600" b="1" dirty="0" smtClean="0">
                <a:latin typeface="GillSans" panose="020B0602020204020204" pitchFamily="34" charset="0"/>
              </a:rPr>
              <a:t>3 años</a:t>
            </a:r>
            <a:r>
              <a:rPr lang="es-ES" sz="1600" dirty="0" smtClean="0">
                <a:latin typeface="GillSans" panose="020B0602020204020204" pitchFamily="34" charset="0"/>
              </a:rPr>
              <a:t>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15" name="Subtítulo 2"/>
          <p:cNvSpPr txBox="1">
            <a:spLocks/>
          </p:cNvSpPr>
          <p:nvPr/>
        </p:nvSpPr>
        <p:spPr>
          <a:xfrm>
            <a:off x="4865253" y="1627070"/>
            <a:ext cx="4024507" cy="43733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indent="-285750">
              <a:lnSpc>
                <a:spcPts val="1917"/>
              </a:lnSpc>
              <a:spcBef>
                <a:spcPts val="1200"/>
              </a:spcBef>
            </a:pP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Objetivos: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 Apoyar el desarrollo de los estudiantes como miembros equilibrados de la sociedad y proporcionarles los conocimientos y habilidades necesarios para continuar estudiando, así como, para el aprendizaje permanente y el autodesarrollo durante toda la vida. </a:t>
            </a:r>
            <a:endParaRPr lang="es-ES" sz="1600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  <a:cs typeface="Avenir 85 Heavy"/>
            </a:endParaRPr>
          </a:p>
          <a:p>
            <a:pPr lvl="0" indent="-285750">
              <a:lnSpc>
                <a:spcPts val="1917"/>
              </a:lnSpc>
              <a:spcBef>
                <a:spcPts val="1200"/>
              </a:spcBef>
            </a:pP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Vía </a:t>
            </a: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de acceso: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 Haber finalizado la Educación Básica.</a:t>
            </a:r>
            <a:endParaRPr lang="es-ES" sz="1600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  <a:cs typeface="Avenir 85 Heavy"/>
            </a:endParaRPr>
          </a:p>
          <a:p>
            <a:pPr lvl="0" indent="-285750">
              <a:lnSpc>
                <a:spcPts val="1917"/>
              </a:lnSpc>
              <a:spcBef>
                <a:spcPts val="1200"/>
              </a:spcBef>
            </a:pP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Salidas </a:t>
            </a: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y conexiones: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 Universidad, escuelas superiores profesionales o FP de 2º ciclo y mercado laboral.</a:t>
            </a:r>
            <a:endParaRPr lang="es-ES" sz="1600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  <a:cs typeface="Avenir 85 Heavy"/>
            </a:endParaRPr>
          </a:p>
        </p:txBody>
      </p:sp>
      <p:sp>
        <p:nvSpPr>
          <p:cNvPr id="11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sz="3800" b="1" dirty="0" smtClean="0">
                <a:latin typeface="GillSans" panose="020B0602020204020204" pitchFamily="34" charset="0"/>
                <a:cs typeface="Avenir LT 65 Medium"/>
              </a:rPr>
              <a:t>Educación Secundaria</a:t>
            </a:r>
            <a:r>
              <a:rPr lang="es-ES_tradnl" sz="3800" b="1" dirty="0" smtClean="0">
                <a:latin typeface="GillSans" panose="020B0602020204020204" pitchFamily="34" charset="0"/>
                <a:cs typeface="Avenir LT 65 Medium"/>
              </a:rPr>
              <a:t> Superior</a:t>
            </a:r>
            <a:endParaRPr lang="es-ES_tradnl" sz="3800" b="1" dirty="0">
              <a:latin typeface="GillSans" panose="020B0602020204020204" pitchFamily="34" charset="0"/>
              <a:cs typeface="Avenir LT 65 Medium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1784" y="1746122"/>
            <a:ext cx="4163409" cy="4383227"/>
          </a:xfrm>
        </p:spPr>
        <p:txBody>
          <a:bodyPr wrap="square">
            <a:normAutofit/>
          </a:bodyPr>
          <a:lstStyle/>
          <a:p>
            <a:pPr lvl="0" indent="-285750" algn="l">
              <a:lnSpc>
                <a:spcPts val="2117"/>
              </a:lnSpc>
              <a:spcBef>
                <a:spcPts val="1200"/>
              </a:spcBef>
            </a:pP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Objetivos: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 El Consejo de Estado decide los objetivos generales a nivel nacional y la distribución de horas entre las asignaturas, grupos de asignaturas y clases de orientación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. El 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Consejo Nacional de Educación decide los objetivos y contenidos principales de la enseñanza ratificando las pautas de los programas de estudios, en base a las cuales los proveedores de enseñanza elaboran los programas locales.</a:t>
            </a:r>
            <a:endParaRPr lang="es-ES" sz="1600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15" name="Subtítulo 2"/>
          <p:cNvSpPr txBox="1">
            <a:spLocks/>
          </p:cNvSpPr>
          <p:nvPr/>
        </p:nvSpPr>
        <p:spPr>
          <a:xfrm>
            <a:off x="4865253" y="1756043"/>
            <a:ext cx="4024507" cy="43733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285750">
              <a:lnSpc>
                <a:spcPts val="2117"/>
              </a:lnSpc>
              <a:spcBef>
                <a:spcPts val="1200"/>
              </a:spcBef>
            </a:pP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Algunos 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institutos de educación secundaria superior están especializados en ciertas áreas como deportes, artes plásticas o música. Además hay varios institutos en los que se puede hacer el bachillerato internacional y en uno la titulación </a:t>
            </a:r>
            <a:r>
              <a:rPr lang="es-ES" sz="1600" i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Reifeprüfung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.</a:t>
            </a:r>
          </a:p>
          <a:p>
            <a:pPr indent="-285750">
              <a:lnSpc>
                <a:spcPts val="2117"/>
              </a:lnSpc>
              <a:spcBef>
                <a:spcPts val="1200"/>
              </a:spcBef>
            </a:pP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Evaluación: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 Examen nacional de bachillerato: mide si los estudiantes han aprendido los conocimientos y destrezas del programa de estudios de la educación secundaria superior general y alcanzado la madurez suficiente establecida en los objetivos del ciclo. </a:t>
            </a:r>
          </a:p>
          <a:p>
            <a:pPr indent="-285750">
              <a:lnSpc>
                <a:spcPts val="2117"/>
              </a:lnSpc>
              <a:spcBef>
                <a:spcPts val="1200"/>
              </a:spcBef>
            </a:pP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Titulación: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 Título de Bachiller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.</a:t>
            </a:r>
            <a:endParaRPr lang="es-ES" sz="1600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  <a:cs typeface="Avenir 85 Heavy"/>
            </a:endParaRPr>
          </a:p>
        </p:txBody>
      </p:sp>
      <p:sp>
        <p:nvSpPr>
          <p:cNvPr id="11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b="1" dirty="0" smtClean="0">
                <a:latin typeface="GillSans" panose="020B0602020204020204" pitchFamily="34" charset="0"/>
                <a:cs typeface="Avenir LT 65 Medium"/>
              </a:rPr>
              <a:t>Bachillerato</a:t>
            </a:r>
            <a:endParaRPr lang="es-ES_tradnl" b="1" dirty="0">
              <a:latin typeface="GillSans" panose="020B0602020204020204" pitchFamily="34" charset="0"/>
              <a:cs typeface="Avenir LT 65 Medium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1784" y="2242172"/>
            <a:ext cx="4163409" cy="4383227"/>
          </a:xfrm>
        </p:spPr>
        <p:txBody>
          <a:bodyPr wrap="square">
            <a:normAutofit/>
          </a:bodyPr>
          <a:lstStyle/>
          <a:p>
            <a:pPr indent="-285750" algn="l">
              <a:lnSpc>
                <a:spcPts val="2117"/>
              </a:lnSpc>
              <a:spcBef>
                <a:spcPts val="1200"/>
              </a:spcBef>
            </a:pP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Se </a:t>
            </a: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compone </a:t>
            </a: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de:</a:t>
            </a:r>
          </a:p>
          <a:p>
            <a:pPr indent="-285750" algn="l">
              <a:lnSpc>
                <a:spcPts val="2117"/>
              </a:lnSpc>
              <a:spcBef>
                <a:spcPts val="1200"/>
              </a:spcBef>
              <a:buFont typeface="Arial"/>
              <a:buChar char="•"/>
            </a:pP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FP 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Básica (3 años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)</a:t>
            </a:r>
          </a:p>
          <a:p>
            <a:pPr indent="-285750" algn="l">
              <a:lnSpc>
                <a:spcPts val="2117"/>
              </a:lnSpc>
              <a:spcBef>
                <a:spcPts val="1200"/>
              </a:spcBef>
              <a:buFont typeface="Arial"/>
              <a:buChar char="•"/>
            </a:pP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FP Complementaria.</a:t>
            </a:r>
          </a:p>
          <a:p>
            <a:pPr indent="-285750" algn="l">
              <a:lnSpc>
                <a:spcPts val="2117"/>
              </a:lnSpc>
              <a:spcBef>
                <a:spcPts val="1200"/>
              </a:spcBef>
            </a:pP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Competencia 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regional.</a:t>
            </a:r>
            <a:endParaRPr lang="es-ES" sz="1600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</a:endParaRPr>
          </a:p>
          <a:p>
            <a:pPr indent="-285750" algn="l">
              <a:lnSpc>
                <a:spcPts val="2117"/>
              </a:lnSpc>
              <a:spcBef>
                <a:spcPts val="1200"/>
              </a:spcBef>
            </a:pP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Está </a:t>
            </a: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organizada 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en institutos y por el sistema de contrato de aprendizaje. </a:t>
            </a:r>
          </a:p>
          <a:p>
            <a:pPr indent="-285750" algn="l">
              <a:lnSpc>
                <a:spcPts val="2117"/>
              </a:lnSpc>
              <a:spcBef>
                <a:spcPts val="1200"/>
              </a:spcBef>
            </a:pP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Enseñanzas: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 140 semanas. Formación académica y prácticas laborales en un centro de trabajo.</a:t>
            </a:r>
          </a:p>
          <a:p>
            <a:pPr indent="-285750" algn="l">
              <a:lnSpc>
                <a:spcPts val="2117"/>
              </a:lnSpc>
              <a:spcBef>
                <a:spcPts val="1200"/>
              </a:spcBef>
            </a:pPr>
            <a:endParaRPr lang="es-ES" sz="1600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15" name="Subtítulo 2"/>
          <p:cNvSpPr txBox="1">
            <a:spLocks/>
          </p:cNvSpPr>
          <p:nvPr/>
        </p:nvSpPr>
        <p:spPr>
          <a:xfrm>
            <a:off x="4865253" y="2252093"/>
            <a:ext cx="4024507" cy="43733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285750">
              <a:lnSpc>
                <a:spcPts val="2117"/>
              </a:lnSpc>
              <a:spcBef>
                <a:spcPts val="1200"/>
              </a:spcBef>
            </a:pP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8 áreas de estudio: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  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Tecnología y transporte • Turismo, Catering y Servicios Domésticos • Recursos Naturales y Medioambiente • Salud y Servicios Sociales • Cultura • Empresa y Administración • Ciencias Naturales (ICT) • Humanidades y Educación</a:t>
            </a:r>
          </a:p>
          <a:p>
            <a:pPr indent="-285750">
              <a:lnSpc>
                <a:spcPts val="2117"/>
              </a:lnSpc>
              <a:spcBef>
                <a:spcPts val="1200"/>
              </a:spcBef>
            </a:pP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Titulación: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 Titulación profesional de grado básico. Las titulaciones de formación complementaria, las titulaciones profesionales y las profesionales especializadas, pueden hacerse como prueba de destreza, independientemente del procedimiento de adquisición de la capacidad profesional.</a:t>
            </a:r>
          </a:p>
        </p:txBody>
      </p:sp>
      <p:sp>
        <p:nvSpPr>
          <p:cNvPr id="11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sz="5000" b="1" dirty="0" smtClean="0">
                <a:latin typeface="GillSans" panose="020B0602020204020204" pitchFamily="34" charset="0"/>
                <a:cs typeface="Avenir LT 65 Medium"/>
              </a:rPr>
              <a:t>Educaci</a:t>
            </a:r>
            <a:r>
              <a:rPr lang="es-ES_tradnl" sz="5000" b="1" dirty="0" smtClean="0">
                <a:latin typeface="GillSans" panose="020B0602020204020204" pitchFamily="34" charset="0"/>
                <a:cs typeface="Avenir LT 65 Medium"/>
              </a:rPr>
              <a:t>ón Secundaria de Formación Profesional</a:t>
            </a:r>
            <a:endParaRPr lang="es-ES_tradnl" sz="5000" b="1" dirty="0">
              <a:latin typeface="GillSans" panose="020B0602020204020204" pitchFamily="34" charset="0"/>
              <a:cs typeface="Avenir LT 65 Medium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1784" y="1974306"/>
            <a:ext cx="4163409" cy="3363274"/>
          </a:xfrm>
        </p:spPr>
        <p:txBody>
          <a:bodyPr wrap="square">
            <a:normAutofit/>
          </a:bodyPr>
          <a:lstStyle/>
          <a:p>
            <a:pPr indent="-285750" algn="l">
              <a:lnSpc>
                <a:spcPts val="2117"/>
              </a:lnSpc>
              <a:spcBef>
                <a:spcPts val="1200"/>
              </a:spcBef>
            </a:pPr>
            <a:r>
              <a:rPr lang="es-ES" sz="18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Dos </a:t>
            </a:r>
            <a:r>
              <a:rPr lang="es-ES" sz="18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sectores complementarios:</a:t>
            </a:r>
            <a:endParaRPr lang="es-ES" sz="1800" b="1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</a:endParaRPr>
          </a:p>
          <a:p>
            <a:pPr indent="-285750" algn="l">
              <a:lnSpc>
                <a:spcPts val="2117"/>
              </a:lnSpc>
              <a:spcBef>
                <a:spcPts val="1200"/>
              </a:spcBef>
              <a:buFont typeface="Arial"/>
              <a:buChar char="•"/>
            </a:pPr>
            <a:r>
              <a:rPr lang="es-ES" sz="18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Escuelas </a:t>
            </a:r>
            <a:r>
              <a:rPr lang="es-ES" sz="180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superiores </a:t>
            </a:r>
            <a:r>
              <a:rPr lang="es-ES" sz="180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profesionales.</a:t>
            </a:r>
          </a:p>
          <a:p>
            <a:pPr indent="-285750" algn="l">
              <a:lnSpc>
                <a:spcPts val="2117"/>
              </a:lnSpc>
              <a:spcBef>
                <a:spcPts val="1200"/>
              </a:spcBef>
              <a:buFont typeface="Arial"/>
              <a:buChar char="•"/>
            </a:pPr>
            <a:r>
              <a:rPr lang="es-ES" sz="18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Universidades</a:t>
            </a:r>
            <a:r>
              <a:rPr lang="es-ES" sz="18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.</a:t>
            </a:r>
            <a:r>
              <a:rPr lang="es-ES" sz="18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 </a:t>
            </a:r>
            <a:endParaRPr lang="es-ES" sz="1800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15" name="Subtítulo 2"/>
          <p:cNvSpPr txBox="1">
            <a:spLocks/>
          </p:cNvSpPr>
          <p:nvPr/>
        </p:nvSpPr>
        <p:spPr>
          <a:xfrm>
            <a:off x="4865253" y="1984226"/>
            <a:ext cx="4024507" cy="33434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285750">
              <a:lnSpc>
                <a:spcPts val="2117"/>
              </a:lnSpc>
              <a:spcBef>
                <a:spcPts val="1200"/>
              </a:spcBef>
            </a:pPr>
            <a:r>
              <a:rPr lang="es-ES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Objetivos:</a:t>
            </a:r>
            <a:endParaRPr lang="es-ES" b="1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  <a:cs typeface="Avenir 85 Heavy"/>
            </a:endParaRPr>
          </a:p>
          <a:p>
            <a:pPr marL="270000" indent="-270000">
              <a:lnSpc>
                <a:spcPts val="2117"/>
              </a:lnSpc>
              <a:spcBef>
                <a:spcPts val="1200"/>
              </a:spcBef>
              <a:buFont typeface="Arial"/>
              <a:buChar char="•"/>
            </a:pPr>
            <a:r>
              <a:rPr lang="es-ES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Satisfacer </a:t>
            </a:r>
            <a:r>
              <a:rPr lang="es-ES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las necesidades educacionales de la </a:t>
            </a:r>
            <a:r>
              <a:rPr lang="es-ES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sociedad.</a:t>
            </a:r>
          </a:p>
          <a:p>
            <a:pPr marL="270000" indent="-270000">
              <a:lnSpc>
                <a:spcPts val="2117"/>
              </a:lnSpc>
              <a:spcBef>
                <a:spcPts val="1200"/>
              </a:spcBef>
              <a:buFont typeface="Arial"/>
              <a:buChar char="•"/>
            </a:pPr>
            <a:r>
              <a:rPr lang="es-ES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P</a:t>
            </a:r>
            <a:r>
              <a:rPr lang="es-ES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roducir </a:t>
            </a:r>
            <a:r>
              <a:rPr lang="es-ES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expertos con un nivel de formación suficientemente elevado para las necesidades del comercio, la industria y los restantes sectores de la sociedad.</a:t>
            </a:r>
          </a:p>
        </p:txBody>
      </p:sp>
      <p:sp>
        <p:nvSpPr>
          <p:cNvPr id="11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b="1" dirty="0" smtClean="0">
                <a:latin typeface="GillSans" panose="020B0602020204020204" pitchFamily="34" charset="0"/>
                <a:cs typeface="Avenir LT 65 Medium"/>
              </a:rPr>
              <a:t>Educaci</a:t>
            </a:r>
            <a:r>
              <a:rPr lang="es-ES_tradnl" b="1" dirty="0" smtClean="0">
                <a:latin typeface="GillSans" panose="020B0602020204020204" pitchFamily="34" charset="0"/>
                <a:cs typeface="Avenir LT 65 Medium"/>
              </a:rPr>
              <a:t>ón Superior</a:t>
            </a:r>
            <a:endParaRPr lang="es-ES_tradnl" b="1" dirty="0">
              <a:latin typeface="GillSans" panose="020B0602020204020204" pitchFamily="34" charset="0"/>
              <a:cs typeface="Avenir LT 65 Medium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1784" y="1686596"/>
            <a:ext cx="4163409" cy="4383227"/>
          </a:xfrm>
        </p:spPr>
        <p:txBody>
          <a:bodyPr wrap="square">
            <a:normAutofit fontScale="85000" lnSpcReduction="10000"/>
          </a:bodyPr>
          <a:lstStyle/>
          <a:p>
            <a:pPr indent="-285750" algn="l">
              <a:lnSpc>
                <a:spcPts val="2117"/>
              </a:lnSpc>
              <a:spcBef>
                <a:spcPts val="1200"/>
              </a:spcBef>
            </a:pP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Objetivo</a:t>
            </a: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: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 Desarrollo de los procesos de estudio, la mejora de la calidad de la instrucción, las actividades de innovación y la internacionalización de la enseñanza.</a:t>
            </a:r>
          </a:p>
          <a:p>
            <a:pPr indent="-285750" algn="l">
              <a:lnSpc>
                <a:spcPts val="2117"/>
              </a:lnSpc>
              <a:spcBef>
                <a:spcPts val="1200"/>
              </a:spcBef>
            </a:pP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Se organiza en </a:t>
            </a: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ciclos </a:t>
            </a: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formativos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.</a:t>
            </a:r>
          </a:p>
          <a:p>
            <a:pPr indent="-285750" algn="l">
              <a:lnSpc>
                <a:spcPts val="2117"/>
              </a:lnSpc>
              <a:spcBef>
                <a:spcPts val="1200"/>
              </a:spcBef>
            </a:pP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Enseñanzas: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 Estudios básicos y profesionales, materias de libre elección, prácticas laborales y un trabajo de fin de carrera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.</a:t>
            </a:r>
          </a:p>
          <a:p>
            <a:pPr indent="-285750" algn="l">
              <a:lnSpc>
                <a:spcPts val="2117"/>
              </a:lnSpc>
              <a:spcBef>
                <a:spcPts val="1200"/>
              </a:spcBef>
            </a:pP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Duración: 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Es 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de 210 a 270 créditos ECTS (3,5 a 4,5 años) y las titulaciones superiores tienen entre 60 y 90 créditos más (1,5 a 2 años)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.</a:t>
            </a:r>
            <a:b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</a:b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El 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seguimiento del avance de los estudios y la orientación de los estudiantes se ven facilitados por los planes de estudios individuales que se elaboran para cada alumno.</a:t>
            </a:r>
          </a:p>
          <a:p>
            <a:pPr indent="-285750" algn="l">
              <a:lnSpc>
                <a:spcPts val="2117"/>
              </a:lnSpc>
              <a:spcBef>
                <a:spcPts val="1200"/>
              </a:spcBef>
            </a:pPr>
            <a:endParaRPr lang="es-ES" sz="1600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15" name="Subtítulo 2"/>
          <p:cNvSpPr txBox="1">
            <a:spLocks/>
          </p:cNvSpPr>
          <p:nvPr/>
        </p:nvSpPr>
        <p:spPr>
          <a:xfrm>
            <a:off x="4865253" y="1696517"/>
            <a:ext cx="4024507" cy="43733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285750">
              <a:lnSpc>
                <a:spcPts val="2117"/>
              </a:lnSpc>
              <a:spcBef>
                <a:spcPts val="1200"/>
              </a:spcBef>
            </a:pPr>
            <a:r>
              <a:rPr lang="es-ES" sz="14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Vías </a:t>
            </a:r>
            <a:r>
              <a:rPr lang="es-ES" sz="14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de </a:t>
            </a:r>
            <a:r>
              <a:rPr lang="es-ES" sz="14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acceso:</a:t>
            </a:r>
          </a:p>
          <a:p>
            <a:pPr marL="284400" indent="-285750">
              <a:lnSpc>
                <a:spcPts val="2117"/>
              </a:lnSpc>
              <a:spcBef>
                <a:spcPts val="1200"/>
              </a:spcBef>
              <a:buFont typeface="Arial"/>
              <a:buChar char="•"/>
            </a:pPr>
            <a:r>
              <a:rPr lang="es-ES" sz="14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Titulación </a:t>
            </a:r>
            <a:r>
              <a:rPr lang="es-ES" sz="14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profesional de grado </a:t>
            </a:r>
            <a:r>
              <a:rPr lang="es-ES" sz="14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básico</a:t>
            </a:r>
          </a:p>
          <a:p>
            <a:pPr marL="284400" indent="-285750">
              <a:lnSpc>
                <a:spcPts val="2117"/>
              </a:lnSpc>
              <a:spcBef>
                <a:spcPts val="1200"/>
              </a:spcBef>
              <a:buFont typeface="Arial"/>
              <a:buChar char="•"/>
            </a:pPr>
            <a:r>
              <a:rPr lang="es-ES" sz="14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Título </a:t>
            </a:r>
            <a:r>
              <a:rPr lang="es-ES" sz="14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de bachiller, titulación profesional de grado básico o estudios equivalentes en el </a:t>
            </a:r>
            <a:r>
              <a:rPr lang="es-ES" sz="14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extranjero.</a:t>
            </a:r>
          </a:p>
          <a:p>
            <a:pPr marL="284400" indent="-285750">
              <a:lnSpc>
                <a:spcPts val="2117"/>
              </a:lnSpc>
              <a:spcBef>
                <a:spcPts val="1200"/>
              </a:spcBef>
              <a:buFont typeface="Arial"/>
              <a:buChar char="•"/>
            </a:pPr>
            <a:r>
              <a:rPr lang="es-ES" sz="14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Titulación </a:t>
            </a:r>
            <a:r>
              <a:rPr lang="es-ES" sz="14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de grado básico y una experiencia laboral de tres </a:t>
            </a:r>
            <a:r>
              <a:rPr lang="es-ES" sz="14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años.</a:t>
            </a:r>
          </a:p>
          <a:p>
            <a:pPr indent="-285750">
              <a:lnSpc>
                <a:spcPts val="2117"/>
              </a:lnSpc>
              <a:spcBef>
                <a:spcPts val="1200"/>
              </a:spcBef>
            </a:pPr>
            <a:r>
              <a:rPr lang="es-ES" sz="14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Estos </a:t>
            </a:r>
            <a:r>
              <a:rPr lang="es-ES" sz="14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programas están destinados a adultos que ya están trabajando y que tienen una titulación ESP u otro grado equivalente de educación superior.</a:t>
            </a:r>
          </a:p>
        </p:txBody>
      </p:sp>
      <p:sp>
        <p:nvSpPr>
          <p:cNvPr id="11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sz="3800" b="1" dirty="0" smtClean="0">
                <a:latin typeface="GillSans" panose="020B0602020204020204" pitchFamily="34" charset="0"/>
                <a:cs typeface="Avenir LT 65 Medium"/>
              </a:rPr>
              <a:t>Escuela Superior </a:t>
            </a:r>
            <a:r>
              <a:rPr lang="es-ES_tradnl" sz="3800" b="1" dirty="0" smtClean="0">
                <a:latin typeface="GillSans" panose="020B0602020204020204" pitchFamily="34" charset="0"/>
                <a:cs typeface="Avenir LT 65 Medium"/>
              </a:rPr>
              <a:t>Profesional (ESP)</a:t>
            </a:r>
            <a:endParaRPr lang="es-ES_tradnl" sz="3800" b="1" dirty="0">
              <a:latin typeface="GillSans" panose="020B0602020204020204" pitchFamily="34" charset="0"/>
              <a:cs typeface="Avenir LT 65 Medium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1784" y="1835411"/>
            <a:ext cx="4163409" cy="4383227"/>
          </a:xfrm>
        </p:spPr>
        <p:txBody>
          <a:bodyPr wrap="square">
            <a:normAutofit/>
          </a:bodyPr>
          <a:lstStyle/>
          <a:p>
            <a:pPr lvl="0" indent="-285750" algn="l">
              <a:lnSpc>
                <a:spcPts val="2117"/>
              </a:lnSpc>
              <a:spcBef>
                <a:spcPts val="1200"/>
              </a:spcBef>
            </a:pP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Se distinguen cuatro tipos de estudios:</a:t>
            </a:r>
          </a:p>
          <a:p>
            <a:pPr marL="284400" lvl="0" indent="-285750" algn="l">
              <a:lnSpc>
                <a:spcPts val="2117"/>
              </a:lnSpc>
              <a:spcBef>
                <a:spcPts val="1200"/>
              </a:spcBef>
              <a:buFont typeface="Arial"/>
              <a:buChar char="•"/>
            </a:pPr>
            <a:r>
              <a:rPr lang="es-ES" sz="1600" b="1" i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Kandidaatti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. Grado universitario de primer nivel, 3 años, “Bachiller”.</a:t>
            </a:r>
          </a:p>
          <a:p>
            <a:pPr marL="284400" lvl="0" indent="-285750" algn="l">
              <a:lnSpc>
                <a:spcPts val="2117"/>
              </a:lnSpc>
              <a:spcBef>
                <a:spcPts val="1200"/>
              </a:spcBef>
              <a:buFont typeface="Arial"/>
              <a:buChar char="•"/>
            </a:pPr>
            <a:r>
              <a:rPr lang="es-ES" sz="1600" b="1" i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Maisteri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. Grado universitario de segundo nivel, 2 años, “Maestría”.</a:t>
            </a:r>
          </a:p>
          <a:p>
            <a:pPr marL="284400" lvl="0" indent="-285750" algn="l">
              <a:lnSpc>
                <a:spcPts val="2117"/>
              </a:lnSpc>
              <a:spcBef>
                <a:spcPts val="1200"/>
              </a:spcBef>
              <a:buFont typeface="Arial"/>
              <a:buChar char="•"/>
            </a:pPr>
            <a:r>
              <a:rPr lang="es-ES" sz="1600" b="1" i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Lisensiaatti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. Grado intermedio entre la Maestría y el Doctorado (voluntario).</a:t>
            </a:r>
          </a:p>
          <a:p>
            <a:pPr marL="284400" lvl="0" indent="-285750" algn="l">
              <a:lnSpc>
                <a:spcPts val="2117"/>
              </a:lnSpc>
              <a:spcBef>
                <a:spcPts val="1200"/>
              </a:spcBef>
              <a:buFont typeface="Arial"/>
              <a:buChar char="•"/>
            </a:pPr>
            <a:r>
              <a:rPr lang="es-ES" sz="1600" b="1" i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Tohtori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. Doctorado, -4 años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</a:rPr>
              <a:t>.</a:t>
            </a:r>
            <a:endParaRPr lang="es-ES" sz="1600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15" name="Subtítulo 2"/>
          <p:cNvSpPr txBox="1">
            <a:spLocks/>
          </p:cNvSpPr>
          <p:nvPr/>
        </p:nvSpPr>
        <p:spPr>
          <a:xfrm>
            <a:off x="4865253" y="1845332"/>
            <a:ext cx="4024507" cy="43733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285750">
              <a:lnSpc>
                <a:spcPts val="2117"/>
              </a:lnSpc>
              <a:spcBef>
                <a:spcPts val="1200"/>
              </a:spcBef>
            </a:pP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V</a:t>
            </a: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ías de acceso</a:t>
            </a:r>
            <a:r>
              <a:rPr lang="es-ES" sz="1600" b="1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: </a:t>
            </a:r>
            <a:endParaRPr lang="es-ES" sz="1600" dirty="0" smtClean="0">
              <a:solidFill>
                <a:srgbClr val="4F81BD">
                  <a:lumMod val="50000"/>
                </a:srgbClr>
              </a:solidFill>
              <a:latin typeface="GillSans" panose="020B0602020204020204" pitchFamily="34" charset="0"/>
              <a:cs typeface="Avenir 85 Heavy"/>
            </a:endParaRPr>
          </a:p>
          <a:p>
            <a:pPr marL="270000" indent="-270000">
              <a:lnSpc>
                <a:spcPts val="2117"/>
              </a:lnSpc>
              <a:spcBef>
                <a:spcPts val="1200"/>
              </a:spcBef>
              <a:buFont typeface="Arial"/>
              <a:buChar char="•"/>
            </a:pP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E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xamen 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finlandés de 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Bachillerato</a:t>
            </a:r>
          </a:p>
          <a:p>
            <a:pPr marL="270000" indent="-270000">
              <a:lnSpc>
                <a:spcPts val="2117"/>
              </a:lnSpc>
              <a:spcBef>
                <a:spcPts val="1200"/>
              </a:spcBef>
              <a:buFont typeface="Arial"/>
              <a:buChar char="•"/>
            </a:pP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D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iploma 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de Bachillerato o de Formación 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profesional</a:t>
            </a:r>
          </a:p>
          <a:p>
            <a:pPr marL="270000" indent="-270000">
              <a:lnSpc>
                <a:spcPts val="2117"/>
              </a:lnSpc>
              <a:spcBef>
                <a:spcPts val="1200"/>
              </a:spcBef>
              <a:buFont typeface="Arial"/>
              <a:buChar char="•"/>
            </a:pP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O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tros 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candidatos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 con estudios </a:t>
            </a:r>
            <a:r>
              <a:rPr lang="es-ES" sz="1600" dirty="0" smtClean="0">
                <a:solidFill>
                  <a:srgbClr val="4F81BD">
                    <a:lumMod val="50000"/>
                  </a:srgbClr>
                </a:solidFill>
                <a:latin typeface="GillSans" panose="020B0602020204020204" pitchFamily="34" charset="0"/>
                <a:cs typeface="Avenir 85 Heavy"/>
              </a:rPr>
              <a:t>exigidos por la universidad en el marco de una universidad abierta, o que posean, según la universidad, las habilidades o conocimientos necesarios para terminar los estudios .</a:t>
            </a:r>
          </a:p>
        </p:txBody>
      </p:sp>
      <p:sp>
        <p:nvSpPr>
          <p:cNvPr id="11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sz="3800" b="1" dirty="0" smtClean="0">
                <a:latin typeface="GillSans" panose="020B0602020204020204" pitchFamily="34" charset="0"/>
                <a:cs typeface="Avenir LT 65 Medium"/>
              </a:rPr>
              <a:t>Universidad</a:t>
            </a:r>
            <a:endParaRPr lang="es-ES_tradnl" sz="3800" b="1" dirty="0">
              <a:latin typeface="GillSans" panose="020B0602020204020204" pitchFamily="34" charset="0"/>
              <a:cs typeface="Avenir LT 65 Medium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9922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496831"/>
            <a:ext cx="8658082" cy="915912"/>
          </a:xfrm>
        </p:spPr>
        <p:txBody>
          <a:bodyPr anchor="t"/>
          <a:lstStyle/>
          <a:p>
            <a:r>
              <a:rPr lang="es-ES_tradnl" b="1" dirty="0" smtClean="0">
                <a:latin typeface="GillSans" panose="020B0602020204020204" pitchFamily="34" charset="0"/>
                <a:cs typeface="Avenir LT 65 Medium"/>
              </a:rPr>
              <a:t>Fuentes</a:t>
            </a:r>
            <a:endParaRPr lang="es-ES_tradnl" b="1" dirty="0"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6237312"/>
            <a:ext cx="914400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721340" y="6264696"/>
            <a:ext cx="553299" cy="620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634758" y="6337312"/>
            <a:ext cx="1586504" cy="4505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8270303" y="6244582"/>
            <a:ext cx="616942" cy="613417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1216" y="6310558"/>
            <a:ext cx="2808312" cy="5040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600"/>
              </a:spcAft>
              <a:buNone/>
              <a:defRPr sz="5400" kern="1200">
                <a:solidFill>
                  <a:schemeClr val="accent1">
                    <a:lumMod val="50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Multiculturalidad y Diversidad</a:t>
            </a:r>
          </a:p>
          <a:p>
            <a:pPr>
              <a:spcAft>
                <a:spcPts val="0"/>
              </a:spcAft>
            </a:pPr>
            <a:r>
              <a:rPr lang="es-ES_tradnl" sz="1200" b="1" dirty="0" smtClean="0">
                <a:effectLst/>
                <a:latin typeface="GillSans" panose="020B0602020204020204" pitchFamily="34" charset="0"/>
                <a:cs typeface="Avenir LT 65 Medium"/>
              </a:rPr>
              <a:t>en la Educación de Adultos</a:t>
            </a:r>
            <a:endParaRPr lang="es-ES_tradnl" sz="1200" b="1" dirty="0">
              <a:effectLst/>
              <a:latin typeface="GillSans" panose="020B0602020204020204" pitchFamily="34" charset="0"/>
              <a:cs typeface="Avenir LT 65 Medium"/>
            </a:endParaRPr>
          </a:p>
        </p:txBody>
      </p:sp>
      <p:sp>
        <p:nvSpPr>
          <p:cNvPr id="11" name="Subtítulo 2"/>
          <p:cNvSpPr txBox="1">
            <a:spLocks/>
          </p:cNvSpPr>
          <p:nvPr/>
        </p:nvSpPr>
        <p:spPr>
          <a:xfrm>
            <a:off x="992161" y="2385640"/>
            <a:ext cx="7193164" cy="16125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85750">
              <a:lnSpc>
                <a:spcPts val="1817"/>
              </a:lnSpc>
              <a:spcBef>
                <a:spcPts val="600"/>
              </a:spcBef>
              <a:defRPr/>
            </a:pP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  <a:hlinkClick r:id="rId6"/>
              </a:rPr>
              <a:t>www.oph.fi/download/</a:t>
            </a: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  <a:hlinkClick r:id="rId6"/>
              </a:rPr>
              <a:t>124281_sistema_educativo_de_finlandia.pdf</a:t>
            </a:r>
            <a:endParaRPr lang="es-ES" dirty="0" smtClean="0">
              <a:solidFill>
                <a:schemeClr val="accent1">
                  <a:lumMod val="50000"/>
                </a:schemeClr>
              </a:solidFill>
              <a:latin typeface="GillSans" panose="020B0602020204020204" pitchFamily="34" charset="0"/>
              <a:cs typeface="Avenir 85 Heavy"/>
            </a:endParaRPr>
          </a:p>
          <a:p>
            <a:pPr indent="-285750">
              <a:lnSpc>
                <a:spcPts val="1817"/>
              </a:lnSpc>
              <a:spcBef>
                <a:spcPts val="600"/>
              </a:spcBef>
              <a:defRPr/>
            </a:pP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  <a:hlinkClick r:id="rId7"/>
              </a:rPr>
              <a:t>www.oph.fi</a:t>
            </a: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  <a:hlinkClick r:id="rId7"/>
              </a:rPr>
              <a:t>/download/151278_education_in_finland_spanish_2013.</a:t>
            </a: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  <a:hlinkClick r:id="rId7"/>
              </a:rPr>
              <a:t>pdf</a:t>
            </a:r>
            <a:endParaRPr lang="es-ES" dirty="0" smtClean="0">
              <a:solidFill>
                <a:schemeClr val="accent1">
                  <a:lumMod val="50000"/>
                </a:schemeClr>
              </a:solidFill>
              <a:latin typeface="GillSans" panose="020B0602020204020204" pitchFamily="34" charset="0"/>
              <a:cs typeface="Avenir 85 Heavy"/>
            </a:endParaRPr>
          </a:p>
          <a:p>
            <a:pPr indent="-285750">
              <a:lnSpc>
                <a:spcPts val="1817"/>
              </a:lnSpc>
              <a:spcBef>
                <a:spcPts val="600"/>
              </a:spcBef>
              <a:defRPr/>
            </a:pP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  <a:hlinkClick r:id="rId8"/>
              </a:rPr>
              <a:t>https</a:t>
            </a: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  <a:hlinkClick r:id="rId8"/>
              </a:rPr>
              <a:t>://</a:t>
            </a:r>
            <a:r>
              <a:rPr lang="es-ES" dirty="0" smtClean="0">
                <a:solidFill>
                  <a:schemeClr val="accent1">
                    <a:lumMod val="50000"/>
                  </a:schemeClr>
                </a:solidFill>
                <a:latin typeface="GillSans" panose="020B0602020204020204" pitchFamily="34" charset="0"/>
                <a:cs typeface="Avenir 85 Heavy"/>
                <a:hlinkClick r:id="rId8"/>
              </a:rPr>
              <a:t>cdn.goconqr.com</a:t>
            </a:r>
            <a:endParaRPr lang="es-ES" dirty="0" smtClean="0">
              <a:solidFill>
                <a:schemeClr val="accent1">
                  <a:lumMod val="50000"/>
                </a:schemeClr>
              </a:solidFill>
              <a:latin typeface="GillSans" panose="020B0602020204020204" pitchFamily="34" charset="0"/>
              <a:cs typeface="Avenir 85 Heavy"/>
            </a:endParaRPr>
          </a:p>
          <a:p>
            <a:pPr indent="-285750">
              <a:lnSpc>
                <a:spcPts val="1817"/>
              </a:lnSpc>
              <a:spcBef>
                <a:spcPts val="600"/>
              </a:spcBef>
              <a:defRPr/>
            </a:pPr>
            <a:endParaRPr lang="es-ES" dirty="0" smtClean="0">
              <a:solidFill>
                <a:schemeClr val="accent1">
                  <a:lumMod val="50000"/>
                </a:schemeClr>
              </a:solidFill>
              <a:latin typeface="GillSans" panose="020B0602020204020204" pitchFamily="34" charset="0"/>
              <a:cs typeface="Avenir 85 Heavy"/>
            </a:endParaRPr>
          </a:p>
        </p:txBody>
      </p:sp>
      <p:sp>
        <p:nvSpPr>
          <p:cNvPr id="14" name="Subtítulo 2"/>
          <p:cNvSpPr>
            <a:spLocks noGrp="1"/>
          </p:cNvSpPr>
          <p:nvPr>
            <p:ph type="subTitle" idx="1"/>
          </p:nvPr>
        </p:nvSpPr>
        <p:spPr>
          <a:xfrm>
            <a:off x="446473" y="5188768"/>
            <a:ext cx="8264698" cy="932588"/>
          </a:xfrm>
        </p:spPr>
        <p:txBody>
          <a:bodyPr>
            <a:noAutofit/>
          </a:bodyPr>
          <a:lstStyle/>
          <a:p>
            <a:pPr lvl="0" indent="-285750" algn="l">
              <a:lnSpc>
                <a:spcPts val="1760"/>
              </a:lnSpc>
              <a:spcBef>
                <a:spcPts val="1800"/>
              </a:spcBef>
            </a:pPr>
            <a:r>
              <a:rPr lang="es-ES" sz="1600" dirty="0" smtClean="0">
                <a:latin typeface="GillSans" panose="020B0602020204020204" pitchFamily="34" charset="0"/>
              </a:rPr>
              <a:t>El presente proyecto ha sido financiado con el apoyo de la Comisión Europea.</a:t>
            </a:r>
            <a:br>
              <a:rPr lang="es-ES" sz="1600" dirty="0" smtClean="0">
                <a:latin typeface="GillSans" panose="020B0602020204020204" pitchFamily="34" charset="0"/>
              </a:rPr>
            </a:br>
            <a:r>
              <a:rPr lang="es-ES" sz="1600" dirty="0" smtClean="0">
                <a:latin typeface="GillSans" panose="020B0602020204020204" pitchFamily="34" charset="0"/>
              </a:rPr>
              <a:t>Esta publicación (comunicación) es responsabilidad exclusiva de su autor. La Comisión no es responsable del uso que pueda hacerse de la información aquí difundida.	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</TotalTime>
  <Words>1208</Words>
  <Application>Microsoft Office PowerPoint</Application>
  <PresentationFormat>Presentación en pantalla (4:3)</PresentationFormat>
  <Paragraphs>119</Paragraphs>
  <Slides>13</Slides>
  <Notes>1</Notes>
  <HiddenSlides>0</HiddenSlides>
  <MMClips>0</MMClips>
  <ScaleCrop>false</ScaleCrop>
  <HeadingPairs>
    <vt:vector size="4" baseType="variant">
      <vt:variant>
        <vt:lpstr>Plantilla de diseño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Office Theme</vt:lpstr>
      <vt:lpstr>Diapositiva 1</vt:lpstr>
      <vt:lpstr>Sistema Educativo Finlandés</vt:lpstr>
      <vt:lpstr>Principios</vt:lpstr>
      <vt:lpstr>Estructura</vt:lpstr>
      <vt:lpstr>Educación Preescolar</vt:lpstr>
      <vt:lpstr>Educación Básica</vt:lpstr>
      <vt:lpstr>Educación Secundaria Superior</vt:lpstr>
      <vt:lpstr>Bachillerato</vt:lpstr>
      <vt:lpstr>Educación Secundaria de Formación Profesional</vt:lpstr>
      <vt:lpstr>Educación Superior</vt:lpstr>
      <vt:lpstr>Escuela Superior Profesional (ESP)</vt:lpstr>
      <vt:lpstr>Universidad</vt:lpstr>
      <vt:lpstr>Fuentes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Jose Antonio Sanchez Garcia</cp:lastModifiedBy>
  <cp:revision>95</cp:revision>
  <dcterms:created xsi:type="dcterms:W3CDTF">2017-06-14T22:20:54Z</dcterms:created>
  <dcterms:modified xsi:type="dcterms:W3CDTF">2017-06-15T00:07:46Z</dcterms:modified>
</cp:coreProperties>
</file>