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13.xml" ContentType="application/vnd.openxmlformats-officedocument.presentationml.slideLayout+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ldMasterIdLst>
    <p:sldMasterId r:id="rId1"/>
  </p:sldMasterIdLst>
  <p:notesMasterIdLst>
    <p:notesMasterId r:id="rId17"/>
  </p:notesMasterIdLst>
  <p:sldIdLst>
    <p:sldId id="256" r:id="rId2"/>
    <p:sldId id="278" r:id="rId3"/>
    <p:sldId id="279" r:id="rId4"/>
    <p:sldId id="280" r:id="rId5"/>
    <p:sldId id="268" r:id="rId6"/>
    <p:sldId id="282" r:id="rId7"/>
    <p:sldId id="283" r:id="rId8"/>
    <p:sldId id="284" r:id="rId9"/>
    <p:sldId id="285" r:id="rId10"/>
    <p:sldId id="286" r:id="rId11"/>
    <p:sldId id="287" r:id="rId12"/>
    <p:sldId id="288" r:id="rId13"/>
    <p:sldId id="289" r:id="rId14"/>
    <p:sldId id="290" r:id="rId15"/>
    <p:sldId id="291" r:id="rId1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 uri="{FD5EFAAD-0ECE-453E-9831-46B23BE46B34}">
      <p15:chartTrackingRefBased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horzBarState="maximized">
    <p:restoredLeft sz="15987" autoAdjust="0"/>
    <p:restoredTop sz="94660"/>
  </p:normalViewPr>
  <p:slideViewPr>
    <p:cSldViewPr snapToGrid="0">
      <p:cViewPr varScale="1">
        <p:scale>
          <a:sx n="128" d="100"/>
          <a:sy n="128" d="100"/>
        </p:scale>
        <p:origin x="-29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77" name="PlaceHolder 1"/>
          <p:cNvSpPr>
            <a:spLocks noGrp="1"/>
          </p:cNvSpPr>
          <p:nvPr>
            <p:ph type="body"/>
          </p:nvPr>
        </p:nvSpPr>
        <p:spPr>
          <a:xfrm>
            <a:off x="653040" y="4002120"/>
            <a:ext cx="5551560" cy="4310280"/>
          </a:xfrm>
          <a:prstGeom prst="rect">
            <a:avLst/>
          </a:prstGeom>
        </p:spPr>
        <p:txBody>
          <a:bodyPr lIns="0" tIns="0" rIns="0" bIns="0"/>
          <a:lstStyle/>
          <a:p>
            <a:r>
              <a:rPr lang="es-ES" sz="2520">
                <a:latin typeface="Arial"/>
              </a:rPr>
              <a:t>Pulse para editar el formato de las notas</a:t>
            </a:r>
            <a:endParaRPr/>
          </a:p>
        </p:txBody>
      </p:sp>
      <p:sp>
        <p:nvSpPr>
          <p:cNvPr id="78" name="PlaceHolder 2"/>
          <p:cNvSpPr>
            <a:spLocks noGrp="1"/>
          </p:cNvSpPr>
          <p:nvPr>
            <p:ph type="hdr"/>
          </p:nvPr>
        </p:nvSpPr>
        <p:spPr>
          <a:xfrm>
            <a:off x="0" y="0"/>
            <a:ext cx="2976120" cy="456840"/>
          </a:xfrm>
          <a:prstGeom prst="rect">
            <a:avLst/>
          </a:prstGeom>
        </p:spPr>
        <p:txBody>
          <a:bodyPr lIns="0" tIns="0" rIns="0" bIns="0"/>
          <a:lstStyle/>
          <a:p>
            <a:r>
              <a:rPr lang="es-ES" sz="1400">
                <a:latin typeface="Times New Roman"/>
              </a:rPr>
              <a:t>&lt;encabezamiento&gt;</a:t>
            </a:r>
            <a:endParaRPr/>
          </a:p>
        </p:txBody>
      </p:sp>
      <p:sp>
        <p:nvSpPr>
          <p:cNvPr id="79" name="PlaceHolder 3"/>
          <p:cNvSpPr>
            <a:spLocks noGrp="1"/>
          </p:cNvSpPr>
          <p:nvPr>
            <p:ph type="dt"/>
          </p:nvPr>
        </p:nvSpPr>
        <p:spPr>
          <a:xfrm>
            <a:off x="3881520" y="0"/>
            <a:ext cx="2976120" cy="456840"/>
          </a:xfrm>
          <a:prstGeom prst="rect">
            <a:avLst/>
          </a:prstGeom>
        </p:spPr>
        <p:txBody>
          <a:bodyPr lIns="0" tIns="0" rIns="0" bIns="0"/>
          <a:lstStyle/>
          <a:p>
            <a:pPr algn="r"/>
            <a:r>
              <a:rPr lang="es-ES" sz="1400">
                <a:latin typeface="Times New Roman"/>
              </a:rPr>
              <a:t>&lt;fecha/hora&gt;</a:t>
            </a:r>
            <a:endParaRPr/>
          </a:p>
        </p:txBody>
      </p:sp>
      <p:sp>
        <p:nvSpPr>
          <p:cNvPr id="80" name="PlaceHolder 4"/>
          <p:cNvSpPr>
            <a:spLocks noGrp="1"/>
          </p:cNvSpPr>
          <p:nvPr>
            <p:ph type="ftr"/>
          </p:nvPr>
        </p:nvSpPr>
        <p:spPr>
          <a:xfrm>
            <a:off x="0" y="8686800"/>
            <a:ext cx="2976120" cy="456840"/>
          </a:xfrm>
          <a:prstGeom prst="rect">
            <a:avLst/>
          </a:prstGeom>
        </p:spPr>
        <p:txBody>
          <a:bodyPr lIns="0" tIns="0" rIns="0" bIns="0" anchor="b"/>
          <a:lstStyle/>
          <a:p>
            <a:r>
              <a:rPr lang="es-ES" sz="1400">
                <a:latin typeface="Times New Roman"/>
              </a:rPr>
              <a:t>&lt;pie de página&gt;</a:t>
            </a:r>
            <a:endParaRPr/>
          </a:p>
        </p:txBody>
      </p:sp>
      <p:sp>
        <p:nvSpPr>
          <p:cNvPr id="81" name="PlaceHolder 5"/>
          <p:cNvSpPr>
            <a:spLocks noGrp="1"/>
          </p:cNvSpPr>
          <p:nvPr>
            <p:ph type="sldNum"/>
          </p:nvPr>
        </p:nvSpPr>
        <p:spPr>
          <a:xfrm>
            <a:off x="3881520" y="8686800"/>
            <a:ext cx="2976120" cy="456840"/>
          </a:xfrm>
          <a:prstGeom prst="rect">
            <a:avLst/>
          </a:prstGeom>
        </p:spPr>
        <p:txBody>
          <a:bodyPr lIns="0" tIns="0" rIns="0" bIns="0" anchor="b"/>
          <a:lstStyle/>
          <a:p>
            <a:pPr algn="r"/>
            <a:fld id="{3F62C165-C141-465A-BE40-466677F37B2A}" type="slidenum">
              <a:rPr lang="es-ES" sz="1400">
                <a:latin typeface="Times New Roman"/>
              </a:rPr>
              <a:pPr algn="r"/>
              <a:t>‹Nr.›</a:t>
            </a:fld>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 name="PlaceHolder 1"/>
          <p:cNvSpPr>
            <a:spLocks noGrp="1"/>
          </p:cNvSpPr>
          <p:nvPr>
            <p:ph type="body"/>
          </p:nvPr>
        </p:nvSpPr>
        <p:spPr>
          <a:xfrm>
            <a:off x="685800" y="4400640"/>
            <a:ext cx="5485680" cy="3599640"/>
          </a:xfrm>
          <a:prstGeom prst="rect">
            <a:avLst/>
          </a:prstGeom>
        </p:spPr>
        <p:txBody>
          <a:bodyPr lIns="0" tIns="0" rIns="0" bIns="0"/>
          <a:lstStyle/>
          <a:p>
            <a:endParaRPr/>
          </a:p>
        </p:txBody>
      </p:sp>
      <p:sp>
        <p:nvSpPr>
          <p:cNvPr id="103" name="CustomShape 2"/>
          <p:cNvSpPr/>
          <p:nvPr/>
        </p:nvSpPr>
        <p:spPr>
          <a:xfrm>
            <a:off x="3884760" y="8685360"/>
            <a:ext cx="2971080" cy="457920"/>
          </a:xfrm>
          <a:prstGeom prst="rect">
            <a:avLst/>
          </a:prstGeom>
          <a:noFill/>
          <a:ln>
            <a:noFill/>
          </a:ln>
        </p:spPr>
        <p:txBody>
          <a:bodyPr lIns="90000" tIns="45000" rIns="90000" bIns="45000" anchor="b"/>
          <a:lstStyle/>
          <a:p>
            <a:pPr algn="r">
              <a:lnSpc>
                <a:spcPct val="100000"/>
              </a:lnSpc>
            </a:pPr>
            <a:fld id="{21794274-D4AF-4F80-8A08-2195C6D2EEDC}" type="slidenum">
              <a:rPr lang="es-ES" sz="1200">
                <a:solidFill>
                  <a:srgbClr val="000000"/>
                </a:solidFill>
                <a:latin typeface="+mn-lt"/>
                <a:ea typeface="+mn-ea"/>
              </a:rPr>
              <a:pPr algn="r">
                <a:lnSpc>
                  <a:spcPct val="100000"/>
                </a:lnSpc>
              </a:pPr>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reserve="1">
  <p:cSld name="Title Slide">
    <p:spTree>
      <p:nvGrpSpPr>
        <p:cNvPr id="1" name=""/>
        <p:cNvGrpSpPr/>
        <p:nvPr/>
      </p:nvGrpSpPr>
      <p:grpSpPr>
        <a:xfrm>
          <a:off x="0" y="0"/>
          <a:ext cx="0" cy="0"/>
          <a:chOff x="0" y="0"/>
          <a:chExt cx="0" cy="0"/>
        </a:xfrm>
      </p:grpSpPr>
      <p:sp>
        <p:nvSpPr>
          <p:cNvPr id="43"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44" name="PlaceHolder 2"/>
          <p:cNvSpPr>
            <a:spLocks noGrp="1"/>
          </p:cNvSpPr>
          <p:nvPr>
            <p:ph type="subTitle"/>
          </p:nvPr>
        </p:nvSpPr>
        <p:spPr>
          <a:xfrm>
            <a:off x="457200" y="1654560"/>
            <a:ext cx="8229600" cy="3977640"/>
          </a:xfrm>
          <a:prstGeom prst="rect">
            <a:avLst/>
          </a:prstGeom>
        </p:spPr>
        <p:txBody>
          <a:bodyPr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46" name="PlaceHolder 2"/>
          <p:cNvSpPr>
            <a:spLocks noGrp="1"/>
          </p:cNvSpPr>
          <p:nvPr>
            <p:ph type="body"/>
          </p:nvPr>
        </p:nvSpPr>
        <p:spPr>
          <a:xfrm>
            <a:off x="457200" y="1654560"/>
            <a:ext cx="8229600" cy="3977280"/>
          </a:xfrm>
          <a:prstGeom prst="rect">
            <a:avLst/>
          </a:prstGeom>
        </p:spPr>
        <p:txBody>
          <a:bodyPr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itle, 2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48" name="PlaceHolder 2"/>
          <p:cNvSpPr>
            <a:spLocks noGrp="1"/>
          </p:cNvSpPr>
          <p:nvPr>
            <p:ph type="body"/>
          </p:nvPr>
        </p:nvSpPr>
        <p:spPr>
          <a:xfrm>
            <a:off x="457200" y="1654560"/>
            <a:ext cx="4015800" cy="3977280"/>
          </a:xfrm>
          <a:prstGeom prst="rect">
            <a:avLst/>
          </a:prstGeom>
        </p:spPr>
        <p:txBody>
          <a:bodyPr lIns="0" tIns="0" rIns="0" bIns="0"/>
          <a:lstStyle/>
          <a:p>
            <a:endParaRPr/>
          </a:p>
        </p:txBody>
      </p:sp>
      <p:sp>
        <p:nvSpPr>
          <p:cNvPr id="49" name="PlaceHolder 3"/>
          <p:cNvSpPr>
            <a:spLocks noGrp="1"/>
          </p:cNvSpPr>
          <p:nvPr>
            <p:ph type="body"/>
          </p:nvPr>
        </p:nvSpPr>
        <p:spPr>
          <a:xfrm>
            <a:off x="4674240" y="1654560"/>
            <a:ext cx="4015800" cy="3977280"/>
          </a:xfrm>
          <a:prstGeom prst="rect">
            <a:avLst/>
          </a:prstGeom>
        </p:spPr>
        <p:txBody>
          <a:bodyPr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nly" preserve="1">
  <p:cSld name="Centered Text">
    <p:spTree>
      <p:nvGrpSpPr>
        <p:cNvPr id="1" name=""/>
        <p:cNvGrpSpPr/>
        <p:nvPr/>
      </p:nvGrpSpPr>
      <p:grpSpPr>
        <a:xfrm>
          <a:off x="0" y="0"/>
          <a:ext cx="0" cy="0"/>
          <a:chOff x="0" y="0"/>
          <a:chExt cx="0" cy="0"/>
        </a:xfrm>
      </p:grpSpPr>
      <p:sp>
        <p:nvSpPr>
          <p:cNvPr id="51" name="PlaceHolder 1"/>
          <p:cNvSpPr>
            <a:spLocks noGrp="1"/>
          </p:cNvSpPr>
          <p:nvPr>
            <p:ph type="subTitle"/>
          </p:nvPr>
        </p:nvSpPr>
        <p:spPr>
          <a:xfrm>
            <a:off x="457200" y="261000"/>
            <a:ext cx="7347960" cy="4644000"/>
          </a:xfrm>
          <a:prstGeom prst="rect">
            <a:avLst/>
          </a:prstGeom>
        </p:spPr>
        <p:txBody>
          <a:bodyPr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AndObj" preserve="1">
  <p:cSld name="Title, 2 Content and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53" name="PlaceHolder 2"/>
          <p:cNvSpPr>
            <a:spLocks noGrp="1"/>
          </p:cNvSpPr>
          <p:nvPr>
            <p:ph type="body"/>
          </p:nvPr>
        </p:nvSpPr>
        <p:spPr>
          <a:xfrm>
            <a:off x="457200" y="1654560"/>
            <a:ext cx="4015800" cy="1896840"/>
          </a:xfrm>
          <a:prstGeom prst="rect">
            <a:avLst/>
          </a:prstGeom>
        </p:spPr>
        <p:txBody>
          <a:bodyPr lIns="0" tIns="0" rIns="0" bIns="0"/>
          <a:lstStyle/>
          <a:p>
            <a:endParaRPr/>
          </a:p>
        </p:txBody>
      </p:sp>
      <p:sp>
        <p:nvSpPr>
          <p:cNvPr id="54" name="PlaceHolder 3"/>
          <p:cNvSpPr>
            <a:spLocks noGrp="1"/>
          </p:cNvSpPr>
          <p:nvPr>
            <p:ph type="body"/>
          </p:nvPr>
        </p:nvSpPr>
        <p:spPr>
          <a:xfrm>
            <a:off x="457200" y="3732120"/>
            <a:ext cx="4015800" cy="1896840"/>
          </a:xfrm>
          <a:prstGeom prst="rect">
            <a:avLst/>
          </a:prstGeom>
        </p:spPr>
        <p:txBody>
          <a:bodyPr lIns="0" tIns="0" rIns="0" bIns="0"/>
          <a:lstStyle/>
          <a:p>
            <a:endParaRPr/>
          </a:p>
        </p:txBody>
      </p:sp>
      <p:sp>
        <p:nvSpPr>
          <p:cNvPr id="55" name="PlaceHolder 4"/>
          <p:cNvSpPr>
            <a:spLocks noGrp="1"/>
          </p:cNvSpPr>
          <p:nvPr>
            <p:ph type="body"/>
          </p:nvPr>
        </p:nvSpPr>
        <p:spPr>
          <a:xfrm>
            <a:off x="4674240" y="1654560"/>
            <a:ext cx="4015800" cy="3977280"/>
          </a:xfrm>
          <a:prstGeom prst="rect">
            <a:avLst/>
          </a:prstGeom>
        </p:spPr>
        <p:txBody>
          <a:bodyPr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AndTwoObj" preserve="1">
  <p:cSld name="Title Content and 2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57" name="PlaceHolder 2"/>
          <p:cNvSpPr>
            <a:spLocks noGrp="1"/>
          </p:cNvSpPr>
          <p:nvPr>
            <p:ph type="body"/>
          </p:nvPr>
        </p:nvSpPr>
        <p:spPr>
          <a:xfrm>
            <a:off x="457200" y="1654560"/>
            <a:ext cx="4015800" cy="3977280"/>
          </a:xfrm>
          <a:prstGeom prst="rect">
            <a:avLst/>
          </a:prstGeom>
        </p:spPr>
        <p:txBody>
          <a:bodyPr lIns="0" tIns="0" rIns="0" bIns="0"/>
          <a:lstStyle/>
          <a:p>
            <a:endParaRPr/>
          </a:p>
        </p:txBody>
      </p:sp>
      <p:sp>
        <p:nvSpPr>
          <p:cNvPr id="58" name="PlaceHolder 3"/>
          <p:cNvSpPr>
            <a:spLocks noGrp="1"/>
          </p:cNvSpPr>
          <p:nvPr>
            <p:ph type="body"/>
          </p:nvPr>
        </p:nvSpPr>
        <p:spPr>
          <a:xfrm>
            <a:off x="4674240" y="1654560"/>
            <a:ext cx="4015800" cy="1896840"/>
          </a:xfrm>
          <a:prstGeom prst="rect">
            <a:avLst/>
          </a:prstGeom>
        </p:spPr>
        <p:txBody>
          <a:bodyPr lIns="0" tIns="0" rIns="0" bIns="0"/>
          <a:lstStyle/>
          <a:p>
            <a:endParaRPr/>
          </a:p>
        </p:txBody>
      </p:sp>
      <p:sp>
        <p:nvSpPr>
          <p:cNvPr id="59" name="PlaceHolder 4"/>
          <p:cNvSpPr>
            <a:spLocks noGrp="1"/>
          </p:cNvSpPr>
          <p:nvPr>
            <p:ph type="body"/>
          </p:nvPr>
        </p:nvSpPr>
        <p:spPr>
          <a:xfrm>
            <a:off x="4674240" y="3732120"/>
            <a:ext cx="4015800" cy="1896840"/>
          </a:xfrm>
          <a:prstGeom prst="rect">
            <a:avLst/>
          </a:prstGeom>
        </p:spPr>
        <p:txBody>
          <a:bodyPr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OverTx" preserve="1">
  <p:cSld name="Title, 2 Content over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61" name="PlaceHolder 2"/>
          <p:cNvSpPr>
            <a:spLocks noGrp="1"/>
          </p:cNvSpPr>
          <p:nvPr>
            <p:ph type="body"/>
          </p:nvPr>
        </p:nvSpPr>
        <p:spPr>
          <a:xfrm>
            <a:off x="457200" y="1654560"/>
            <a:ext cx="4015800" cy="1896840"/>
          </a:xfrm>
          <a:prstGeom prst="rect">
            <a:avLst/>
          </a:prstGeom>
        </p:spPr>
        <p:txBody>
          <a:bodyPr lIns="0" tIns="0" rIns="0" bIns="0"/>
          <a:lstStyle/>
          <a:p>
            <a:endParaRPr/>
          </a:p>
        </p:txBody>
      </p:sp>
      <p:sp>
        <p:nvSpPr>
          <p:cNvPr id="62" name="PlaceHolder 3"/>
          <p:cNvSpPr>
            <a:spLocks noGrp="1"/>
          </p:cNvSpPr>
          <p:nvPr>
            <p:ph type="body"/>
          </p:nvPr>
        </p:nvSpPr>
        <p:spPr>
          <a:xfrm>
            <a:off x="4674240" y="1654560"/>
            <a:ext cx="4015800" cy="1896840"/>
          </a:xfrm>
          <a:prstGeom prst="rect">
            <a:avLst/>
          </a:prstGeom>
        </p:spPr>
        <p:txBody>
          <a:bodyPr lIns="0" tIns="0" rIns="0" bIns="0"/>
          <a:lstStyle/>
          <a:p>
            <a:endParaRPr/>
          </a:p>
        </p:txBody>
      </p:sp>
      <p:sp>
        <p:nvSpPr>
          <p:cNvPr id="63" name="PlaceHolder 4"/>
          <p:cNvSpPr>
            <a:spLocks noGrp="1"/>
          </p:cNvSpPr>
          <p:nvPr>
            <p:ph type="body"/>
          </p:nvPr>
        </p:nvSpPr>
        <p:spPr>
          <a:xfrm>
            <a:off x="457200" y="3732120"/>
            <a:ext cx="8229600" cy="1896840"/>
          </a:xfrm>
          <a:prstGeom prst="rect">
            <a:avLst/>
          </a:prstGeom>
        </p:spPr>
        <p:txBody>
          <a:bodyPr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verTx" preserve="1">
  <p:cSld name="Title,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65" name="PlaceHolder 2"/>
          <p:cNvSpPr>
            <a:spLocks noGrp="1"/>
          </p:cNvSpPr>
          <p:nvPr>
            <p:ph type="body"/>
          </p:nvPr>
        </p:nvSpPr>
        <p:spPr>
          <a:xfrm>
            <a:off x="457200" y="1654560"/>
            <a:ext cx="8229600" cy="1896840"/>
          </a:xfrm>
          <a:prstGeom prst="rect">
            <a:avLst/>
          </a:prstGeom>
        </p:spPr>
        <p:txBody>
          <a:bodyPr lIns="0" tIns="0" rIns="0" bIns="0"/>
          <a:lstStyle/>
          <a:p>
            <a:endParaRPr/>
          </a:p>
        </p:txBody>
      </p:sp>
      <p:sp>
        <p:nvSpPr>
          <p:cNvPr id="66" name="PlaceHolder 3"/>
          <p:cNvSpPr>
            <a:spLocks noGrp="1"/>
          </p:cNvSpPr>
          <p:nvPr>
            <p:ph type="body"/>
          </p:nvPr>
        </p:nvSpPr>
        <p:spPr>
          <a:xfrm>
            <a:off x="457200" y="3732120"/>
            <a:ext cx="8229600" cy="1896840"/>
          </a:xfrm>
          <a:prstGeom prst="rect">
            <a:avLst/>
          </a:prstGeom>
        </p:spPr>
        <p:txBody>
          <a:bodyPr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fourObj" preserve="1">
  <p:cSld name="Title, 4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68" name="PlaceHolder 2"/>
          <p:cNvSpPr>
            <a:spLocks noGrp="1"/>
          </p:cNvSpPr>
          <p:nvPr>
            <p:ph type="body"/>
          </p:nvPr>
        </p:nvSpPr>
        <p:spPr>
          <a:xfrm>
            <a:off x="457200" y="1654560"/>
            <a:ext cx="4015800" cy="1896840"/>
          </a:xfrm>
          <a:prstGeom prst="rect">
            <a:avLst/>
          </a:prstGeom>
        </p:spPr>
        <p:txBody>
          <a:bodyPr lIns="0" tIns="0" rIns="0" bIns="0"/>
          <a:lstStyle/>
          <a:p>
            <a:endParaRPr/>
          </a:p>
        </p:txBody>
      </p:sp>
      <p:sp>
        <p:nvSpPr>
          <p:cNvPr id="69" name="PlaceHolder 3"/>
          <p:cNvSpPr>
            <a:spLocks noGrp="1"/>
          </p:cNvSpPr>
          <p:nvPr>
            <p:ph type="body"/>
          </p:nvPr>
        </p:nvSpPr>
        <p:spPr>
          <a:xfrm>
            <a:off x="4674240" y="1654560"/>
            <a:ext cx="4015800" cy="1896840"/>
          </a:xfrm>
          <a:prstGeom prst="rect">
            <a:avLst/>
          </a:prstGeom>
        </p:spPr>
        <p:txBody>
          <a:bodyPr lIns="0" tIns="0" rIns="0" bIns="0"/>
          <a:lstStyle/>
          <a:p>
            <a:endParaRPr/>
          </a:p>
        </p:txBody>
      </p:sp>
      <p:sp>
        <p:nvSpPr>
          <p:cNvPr id="70" name="PlaceHolder 4"/>
          <p:cNvSpPr>
            <a:spLocks noGrp="1"/>
          </p:cNvSpPr>
          <p:nvPr>
            <p:ph type="body"/>
          </p:nvPr>
        </p:nvSpPr>
        <p:spPr>
          <a:xfrm>
            <a:off x="4674240" y="3732120"/>
            <a:ext cx="4015800" cy="1896840"/>
          </a:xfrm>
          <a:prstGeom prst="rect">
            <a:avLst/>
          </a:prstGeom>
        </p:spPr>
        <p:txBody>
          <a:bodyPr lIns="0" tIns="0" rIns="0" bIns="0"/>
          <a:lstStyle/>
          <a:p>
            <a:endParaRPr/>
          </a:p>
        </p:txBody>
      </p:sp>
      <p:sp>
        <p:nvSpPr>
          <p:cNvPr id="71" name="PlaceHolder 5"/>
          <p:cNvSpPr>
            <a:spLocks noGrp="1"/>
          </p:cNvSpPr>
          <p:nvPr>
            <p:ph type="body"/>
          </p:nvPr>
        </p:nvSpPr>
        <p:spPr>
          <a:xfrm>
            <a:off x="457200" y="3732120"/>
            <a:ext cx="4015800" cy="1896840"/>
          </a:xfrm>
          <a:prstGeom prst="rect">
            <a:avLst/>
          </a:prstGeom>
        </p:spPr>
        <p:txBody>
          <a:bodyPr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Title, 6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73" name="PlaceHolder 2"/>
          <p:cNvSpPr>
            <a:spLocks noGrp="1"/>
          </p:cNvSpPr>
          <p:nvPr>
            <p:ph type="body"/>
          </p:nvPr>
        </p:nvSpPr>
        <p:spPr>
          <a:xfrm>
            <a:off x="457200" y="1654560"/>
            <a:ext cx="8229600" cy="3977280"/>
          </a:xfrm>
          <a:prstGeom prst="rect">
            <a:avLst/>
          </a:prstGeom>
        </p:spPr>
        <p:txBody>
          <a:bodyPr lIns="0" tIns="0" rIns="0" bIns="0"/>
          <a:lstStyle/>
          <a:p>
            <a:endParaRPr/>
          </a:p>
        </p:txBody>
      </p:sp>
      <p:sp>
        <p:nvSpPr>
          <p:cNvPr id="74" name="PlaceHolder 3"/>
          <p:cNvSpPr>
            <a:spLocks noGrp="1"/>
          </p:cNvSpPr>
          <p:nvPr>
            <p:ph type="body"/>
          </p:nvPr>
        </p:nvSpPr>
        <p:spPr>
          <a:xfrm>
            <a:off x="457200" y="1654560"/>
            <a:ext cx="8229600" cy="3977280"/>
          </a:xfrm>
          <a:prstGeom prst="rect">
            <a:avLst/>
          </a:prstGeom>
        </p:spPr>
        <p:txBody>
          <a:bodyPr lIns="0" tIns="0" rIns="0" bIns="0"/>
          <a:lstStyle/>
          <a:p>
            <a:endParaRPr/>
          </a:p>
        </p:txBody>
      </p:sp>
      <p:pic>
        <p:nvPicPr>
          <p:cNvPr id="75" name="Imagen 74"/>
          <p:cNvPicPr/>
          <p:nvPr/>
        </p:nvPicPr>
        <p:blipFill>
          <a:blip r:embed="rId2"/>
          <a:stretch>
            <a:fillRect/>
          </a:stretch>
        </p:blipFill>
        <p:spPr>
          <a:xfrm>
            <a:off x="2079360" y="1654560"/>
            <a:ext cx="4984920" cy="3977280"/>
          </a:xfrm>
          <a:prstGeom prst="rect">
            <a:avLst/>
          </a:prstGeom>
          <a:ln>
            <a:noFill/>
          </a:ln>
        </p:spPr>
      </p:pic>
      <p:pic>
        <p:nvPicPr>
          <p:cNvPr id="76" name="Imagen 75"/>
          <p:cNvPicPr/>
          <p:nvPr/>
        </p:nvPicPr>
        <p:blipFill>
          <a:blip r:embed="rId2"/>
          <a:stretch>
            <a:fillRect/>
          </a:stretch>
        </p:blipFill>
        <p:spPr>
          <a:xfrm>
            <a:off x="2079360" y="1654560"/>
            <a:ext cx="4984920" cy="397728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4724400" y="152400"/>
            <a:ext cx="4191000" cy="1664208"/>
          </a:xfr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r>
              <a:rPr lang="es-ES_tradnl" dirty="0" smtClean="0"/>
              <a:t>Clic para editar título</a:t>
            </a:r>
            <a:endParaRPr dirty="0"/>
          </a:p>
        </p:txBody>
      </p:sp>
      <p:sp>
        <p:nvSpPr>
          <p:cNvPr id="3" name="Subtitle 2"/>
          <p:cNvSpPr>
            <a:spLocks noGrp="1"/>
          </p:cNvSpPr>
          <p:nvPr>
            <p:ph type="subTitle" idx="1"/>
          </p:nvPr>
        </p:nvSpPr>
        <p:spPr>
          <a:xfrm>
            <a:off x="4724400" y="1981200"/>
            <a:ext cx="4191000" cy="877824"/>
          </a:xfrm>
        </p:spPr>
        <p:txBody>
          <a:bodyPr vert="horz" lIns="91440" tIns="45720" rIns="91440" bIns="45720" rtlCol="0">
            <a:normAutofit/>
          </a:bodyPr>
          <a:lstStyle>
            <a:lvl1pPr marL="0" indent="0" algn="ctr" defTabSz="914400" rtl="0" eaLnBrk="1" latinLnBrk="0" hangingPunct="1">
              <a:spcBef>
                <a:spcPts val="2000"/>
              </a:spcBef>
              <a:buFontTx/>
              <a:buNone/>
              <a:defRPr sz="2000" b="0" i="0" kern="1200">
                <a:solidFill>
                  <a:schemeClr val="accent1">
                    <a:lumMod val="50000"/>
                  </a:schemeClr>
                </a:solidFill>
                <a:effectLst/>
                <a:latin typeface="Avenir 85 Heavy"/>
                <a:ea typeface="+mn-ea"/>
                <a:cs typeface="Avenir 85 Heavy"/>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smtClean="0"/>
              <a:t>Haga clic para modificar el estilo de subtítulo del patrón</a:t>
            </a:r>
            <a:endParaRPr dirty="0"/>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a:t>‹Nr.›</a:t>
            </a:fld>
            <a:endParaRPr kumimoji="0"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37" name="Imagen 36"/>
          <p:cNvPicPr/>
          <p:nvPr/>
        </p:nvPicPr>
        <p:blipFill>
          <a:blip r:embed="rId15"/>
          <a:stretch>
            <a:fillRect/>
          </a:stretch>
        </p:blipFill>
        <p:spPr>
          <a:xfrm>
            <a:off x="0" y="0"/>
            <a:ext cx="9143640" cy="6854040"/>
          </a:xfrm>
          <a:prstGeom prst="rect">
            <a:avLst/>
          </a:prstGeom>
          <a:ln>
            <a:noFill/>
          </a:ln>
        </p:spPr>
      </p:pic>
      <p:sp>
        <p:nvSpPr>
          <p:cNvPr id="38" name="PlaceHolder 1"/>
          <p:cNvSpPr>
            <a:spLocks noGrp="1"/>
          </p:cNvSpPr>
          <p:nvPr>
            <p:ph type="title"/>
          </p:nvPr>
        </p:nvSpPr>
        <p:spPr>
          <a:xfrm>
            <a:off x="457200" y="261000"/>
            <a:ext cx="7347960" cy="1001520"/>
          </a:xfrm>
          <a:prstGeom prst="rect">
            <a:avLst/>
          </a:prstGeom>
        </p:spPr>
        <p:txBody>
          <a:bodyPr lIns="0" tIns="0" rIns="0" bIns="0" anchor="ctr"/>
          <a:lstStyle/>
          <a:p>
            <a:pPr algn="ctr"/>
            <a:r>
              <a:rPr lang="es-ES" sz="3409">
                <a:latin typeface="Times New Roman"/>
              </a:rPr>
              <a:t>Pulse para editar el formato del texto de título</a:t>
            </a:r>
            <a:endParaRPr/>
          </a:p>
        </p:txBody>
      </p:sp>
      <p:sp>
        <p:nvSpPr>
          <p:cNvPr id="39" name="PlaceHolder 2"/>
          <p:cNvSpPr>
            <a:spLocks noGrp="1"/>
          </p:cNvSpPr>
          <p:nvPr>
            <p:ph type="body"/>
          </p:nvPr>
        </p:nvSpPr>
        <p:spPr>
          <a:xfrm>
            <a:off x="457200" y="1654560"/>
            <a:ext cx="8229600" cy="3977280"/>
          </a:xfrm>
          <a:prstGeom prst="rect">
            <a:avLst/>
          </a:prstGeom>
        </p:spPr>
        <p:txBody>
          <a:bodyPr lIns="0" tIns="0" rIns="0" bIns="0"/>
          <a:lstStyle/>
          <a:p>
            <a:pPr>
              <a:buSzPct val="45000"/>
              <a:buFont typeface="StarSymbol"/>
              <a:buChar char=""/>
            </a:pPr>
            <a:r>
              <a:rPr lang="es-ES" sz="2910">
                <a:latin typeface="Times New Roman"/>
              </a:rPr>
              <a:t>Pulse para editar el formato de esquema del texto</a:t>
            </a:r>
            <a:endParaRPr/>
          </a:p>
          <a:p>
            <a:pPr lvl="1">
              <a:buSzPct val="75000"/>
              <a:buFont typeface="StarSymbol"/>
              <a:buChar char=""/>
            </a:pPr>
            <a:r>
              <a:rPr lang="es-ES" sz="2539">
                <a:latin typeface="Times New Roman"/>
              </a:rPr>
              <a:t>Segundo nivel del esquema</a:t>
            </a:r>
            <a:endParaRPr/>
          </a:p>
          <a:p>
            <a:pPr lvl="2">
              <a:buSzPct val="45000"/>
              <a:buFont typeface="StarSymbol"/>
              <a:buChar char=""/>
            </a:pPr>
            <a:r>
              <a:rPr lang="es-ES" sz="2179">
                <a:latin typeface="Times New Roman"/>
              </a:rPr>
              <a:t>Tercer nivel del esquema</a:t>
            </a:r>
            <a:endParaRPr/>
          </a:p>
          <a:p>
            <a:pPr lvl="3">
              <a:buSzPct val="75000"/>
              <a:buFont typeface="StarSymbol"/>
              <a:buChar char=""/>
            </a:pPr>
            <a:r>
              <a:rPr lang="es-ES" sz="1810">
                <a:latin typeface="Times New Roman"/>
              </a:rPr>
              <a:t>Cuarto nivel del esquema</a:t>
            </a:r>
            <a:endParaRPr/>
          </a:p>
          <a:p>
            <a:pPr lvl="4">
              <a:buSzPct val="45000"/>
              <a:buFont typeface="StarSymbol"/>
              <a:buChar char=""/>
            </a:pPr>
            <a:r>
              <a:rPr lang="es-ES" sz="1810">
                <a:latin typeface="Times New Roman"/>
              </a:rPr>
              <a:t>Quinto nivel del esquema</a:t>
            </a:r>
            <a:endParaRPr/>
          </a:p>
          <a:p>
            <a:pPr lvl="5">
              <a:buSzPct val="45000"/>
              <a:buFont typeface="StarSymbol"/>
              <a:buChar char=""/>
            </a:pPr>
            <a:r>
              <a:rPr lang="es-ES" sz="1810">
                <a:latin typeface="Times New Roman"/>
              </a:rPr>
              <a:t>Sexto nivel del esquema</a:t>
            </a:r>
            <a:endParaRPr/>
          </a:p>
          <a:p>
            <a:pPr lvl="6">
              <a:buSzPct val="45000"/>
              <a:buFont typeface="StarSymbol"/>
              <a:buChar char=""/>
            </a:pPr>
            <a:r>
              <a:rPr lang="es-ES" sz="1810">
                <a:latin typeface="Times New Roman"/>
              </a:rPr>
              <a:t>Séptimo nivel del esquema</a:t>
            </a:r>
            <a:endParaRPr/>
          </a:p>
        </p:txBody>
      </p:sp>
      <p:sp>
        <p:nvSpPr>
          <p:cNvPr id="40" name="PlaceHolder 3"/>
          <p:cNvSpPr>
            <a:spLocks noGrp="1"/>
          </p:cNvSpPr>
          <p:nvPr>
            <p:ph type="dt"/>
          </p:nvPr>
        </p:nvSpPr>
        <p:spPr>
          <a:xfrm>
            <a:off x="457200" y="6247440"/>
            <a:ext cx="2130120" cy="473040"/>
          </a:xfrm>
          <a:prstGeom prst="rect">
            <a:avLst/>
          </a:prstGeom>
        </p:spPr>
        <p:txBody>
          <a:bodyPr lIns="0" tIns="0" rIns="0" bIns="0"/>
          <a:lstStyle/>
          <a:p>
            <a:r>
              <a:rPr lang="es-ES" sz="1400">
                <a:latin typeface="Times New Roman"/>
              </a:rPr>
              <a:t>&lt;fecha/hora&gt;</a:t>
            </a:r>
            <a:endParaRPr/>
          </a:p>
        </p:txBody>
      </p:sp>
      <p:sp>
        <p:nvSpPr>
          <p:cNvPr id="41" name="PlaceHolder 4"/>
          <p:cNvSpPr>
            <a:spLocks noGrp="1"/>
          </p:cNvSpPr>
          <p:nvPr>
            <p:ph type="ftr"/>
          </p:nvPr>
        </p:nvSpPr>
        <p:spPr>
          <a:xfrm>
            <a:off x="3126960" y="6247440"/>
            <a:ext cx="2898360" cy="473040"/>
          </a:xfrm>
          <a:prstGeom prst="rect">
            <a:avLst/>
          </a:prstGeom>
        </p:spPr>
        <p:txBody>
          <a:bodyPr lIns="0" tIns="0" rIns="0" bIns="0"/>
          <a:lstStyle/>
          <a:p>
            <a:pPr algn="ctr"/>
            <a:r>
              <a:rPr lang="es-ES" sz="1400">
                <a:latin typeface="Times New Roman"/>
              </a:rPr>
              <a:t>&lt;pie de página&gt;</a:t>
            </a:r>
            <a:endParaRPr/>
          </a:p>
        </p:txBody>
      </p:sp>
      <p:sp>
        <p:nvSpPr>
          <p:cNvPr id="42" name="PlaceHolder 5"/>
          <p:cNvSpPr>
            <a:spLocks noGrp="1"/>
          </p:cNvSpPr>
          <p:nvPr>
            <p:ph type="sldNum"/>
          </p:nvPr>
        </p:nvSpPr>
        <p:spPr>
          <a:xfrm>
            <a:off x="6555960" y="6247440"/>
            <a:ext cx="2130120" cy="473040"/>
          </a:xfrm>
          <a:prstGeom prst="rect">
            <a:avLst/>
          </a:prstGeom>
        </p:spPr>
        <p:txBody>
          <a:bodyPr lIns="0" tIns="0" rIns="0" bIns="0"/>
          <a:lstStyle/>
          <a:p>
            <a:pPr algn="r"/>
            <a:fld id="{3FEB11C6-06CA-40D5-8D47-CFCE061BB8BA}" type="slidenum">
              <a:rPr lang="es-ES" sz="1400">
                <a:latin typeface="Times New Roman"/>
              </a:rPr>
              <a:pPr algn="r"/>
              <a:t>‹Nr.›</a:t>
            </a:fld>
            <a:endParaRP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 r:id="rId12"/>
    <p:sldLayoutId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7" Type="http://schemas.openxmlformats.org/officeDocument/2006/relationships/image" Target="../media/image7.png"/><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9.pn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10.pn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hyperlink" Target="https://www.mecd.gob.es" TargetMode="External"/><Relationship Id="rId7" Type="http://schemas.openxmlformats.org/officeDocument/2006/relationships/hyperlink" Target="http://www.educaweb.com" TargetMode="External"/><Relationship Id="rId8" Type="http://schemas.openxmlformats.org/officeDocument/2006/relationships/hyperlink" Target="http://blog.mistercomparador.com" TargetMode="External"/><Relationship Id="rId1" Type="http://schemas.openxmlformats.org/officeDocument/2006/relationships/slideLayout" Target="../slideLayouts/slideLayout13.xml"/><Relationship Id="rId2"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2" name="Imagen 2"/>
          <p:cNvPicPr/>
          <p:nvPr/>
        </p:nvPicPr>
        <p:blipFill>
          <a:blip r:embed="rId3"/>
          <a:stretch>
            <a:fillRect/>
          </a:stretch>
        </p:blipFill>
        <p:spPr>
          <a:xfrm>
            <a:off x="720" y="720"/>
            <a:ext cx="9143280" cy="6857280"/>
          </a:xfrm>
          <a:prstGeom prst="rect">
            <a:avLst/>
          </a:prstGeom>
          <a:ln>
            <a:noFill/>
          </a:ln>
        </p:spPr>
      </p:pic>
      <p:sp>
        <p:nvSpPr>
          <p:cNvPr id="83" name="CustomShape 1"/>
          <p:cNvSpPr/>
          <p:nvPr/>
        </p:nvSpPr>
        <p:spPr>
          <a:xfrm>
            <a:off x="648000" y="1584000"/>
            <a:ext cx="7913880" cy="4136400"/>
          </a:xfrm>
          <a:prstGeom prst="rect">
            <a:avLst/>
          </a:prstGeom>
          <a:noFill/>
          <a:ln>
            <a:noFill/>
          </a:ln>
        </p:spPr>
        <p:txBody>
          <a:bodyPr lIns="90000" tIns="45000" rIns="90000" bIns="45000" anchor="b"/>
          <a:lstStyle/>
          <a:p>
            <a:pPr algn="ctr">
              <a:lnSpc>
                <a:spcPct val="100000"/>
              </a:lnSpc>
            </a:pPr>
            <a:endParaRPr dirty="0"/>
          </a:p>
          <a:p>
            <a:pPr algn="ctr">
              <a:lnSpc>
                <a:spcPct val="100000"/>
              </a:lnSpc>
            </a:pPr>
            <a:r>
              <a:rPr lang="es-ES" sz="4800" b="1" dirty="0">
                <a:solidFill>
                  <a:srgbClr val="FFFFFF"/>
                </a:solidFill>
                <a:latin typeface="Gill Sans"/>
                <a:cs typeface="Gill Sans"/>
              </a:rPr>
              <a:t>SISTEMA EDUCATIVO</a:t>
            </a:r>
            <a:r>
              <a:rPr lang="es-ES" sz="4800" b="1" dirty="0" smtClean="0">
                <a:solidFill>
                  <a:srgbClr val="FFFFFF"/>
                </a:solidFill>
                <a:latin typeface="Gill Sans"/>
                <a:cs typeface="Gill Sans"/>
              </a:rPr>
              <a:t> ESPAÑOL</a:t>
            </a:r>
            <a:endParaRPr sz="4800" b="1" dirty="0" smtClean="0">
              <a:latin typeface="Gill Sans"/>
              <a:cs typeface="Gill Sans"/>
            </a:endParaRPr>
          </a:p>
          <a:p>
            <a:pPr algn="ctr">
              <a:lnSpc>
                <a:spcPct val="100000"/>
              </a:lnSpc>
            </a:pPr>
            <a:endParaRPr dirty="0"/>
          </a:p>
          <a:p>
            <a:pPr algn="ctr">
              <a:lnSpc>
                <a:spcPct val="100000"/>
              </a:lnSpc>
            </a:pPr>
            <a:r>
              <a:rPr lang="es-ES" sz="2400" b="1" dirty="0">
                <a:solidFill>
                  <a:srgbClr val="FFFFFF"/>
                </a:solidFill>
                <a:latin typeface="GillSans"/>
              </a:rPr>
              <a:t>Erasmus+  KA104</a:t>
            </a:r>
            <a:endParaRPr dirty="0"/>
          </a:p>
          <a:p>
            <a:pPr algn="ctr">
              <a:lnSpc>
                <a:spcPct val="100000"/>
              </a:lnSpc>
            </a:pPr>
            <a:r>
              <a:rPr lang="es-ES" sz="2200" b="1" dirty="0">
                <a:solidFill>
                  <a:srgbClr val="FFFFFF"/>
                </a:solidFill>
                <a:latin typeface="GillSans"/>
              </a:rPr>
              <a:t>Multiculturalidad y Diversidad en la Educación de Adultos</a:t>
            </a:r>
            <a:endParaRPr dirty="0"/>
          </a:p>
          <a:p>
            <a:pPr algn="ctr">
              <a:lnSpc>
                <a:spcPct val="100000"/>
              </a:lnSpc>
            </a:pPr>
            <a:r>
              <a:rPr lang="es-ES" sz="1600" b="1" dirty="0">
                <a:solidFill>
                  <a:srgbClr val="FFFFFF"/>
                </a:solidFill>
                <a:latin typeface="GillSans"/>
              </a:rPr>
              <a:t>CEPA “Maestro Martín Cisneros”</a:t>
            </a:r>
            <a:endParaRPr dirty="0"/>
          </a:p>
          <a:p>
            <a:pPr algn="ctr">
              <a:lnSpc>
                <a:spcPct val="100000"/>
              </a:lnSpc>
            </a:pPr>
            <a:r>
              <a:rPr lang="es-ES" sz="1600" b="1" dirty="0">
                <a:solidFill>
                  <a:srgbClr val="FFFFFF"/>
                </a:solidFill>
                <a:latin typeface="GillSans"/>
              </a:rPr>
              <a:t>Cáceres 2016-2017</a:t>
            </a:r>
            <a:endParaRPr dirty="0"/>
          </a:p>
        </p:txBody>
      </p:sp>
      <p:sp>
        <p:nvSpPr>
          <p:cNvPr id="84" name="CustomShape 2"/>
          <p:cNvSpPr/>
          <p:nvPr/>
        </p:nvSpPr>
        <p:spPr>
          <a:xfrm>
            <a:off x="0" y="6237360"/>
            <a:ext cx="9143280" cy="619920"/>
          </a:xfrm>
          <a:prstGeom prst="rect">
            <a:avLst/>
          </a:prstGeom>
          <a:solidFill>
            <a:srgbClr val="FFFFFF"/>
          </a:solidFill>
          <a:ln w="6480">
            <a:noFill/>
          </a:ln>
        </p:spPr>
      </p:sp>
      <p:pic>
        <p:nvPicPr>
          <p:cNvPr id="85" name="Imagen 10"/>
          <p:cNvPicPr/>
          <p:nvPr/>
        </p:nvPicPr>
        <p:blipFill>
          <a:blip r:embed="rId4"/>
          <a:stretch>
            <a:fillRect/>
          </a:stretch>
        </p:blipFill>
        <p:spPr>
          <a:xfrm>
            <a:off x="4295520" y="6264720"/>
            <a:ext cx="552600" cy="619920"/>
          </a:xfrm>
          <a:prstGeom prst="rect">
            <a:avLst/>
          </a:prstGeom>
          <a:ln>
            <a:noFill/>
          </a:ln>
        </p:spPr>
      </p:pic>
      <p:pic>
        <p:nvPicPr>
          <p:cNvPr id="86" name="Imagen 11"/>
          <p:cNvPicPr/>
          <p:nvPr/>
        </p:nvPicPr>
        <p:blipFill>
          <a:blip r:embed="rId5"/>
          <a:stretch>
            <a:fillRect/>
          </a:stretch>
        </p:blipFill>
        <p:spPr>
          <a:xfrm>
            <a:off x="2208600" y="6337440"/>
            <a:ext cx="1585800" cy="450000"/>
          </a:xfrm>
          <a:prstGeom prst="rect">
            <a:avLst/>
          </a:prstGeom>
          <a:ln>
            <a:noFill/>
          </a:ln>
        </p:spPr>
      </p:pic>
      <p:pic>
        <p:nvPicPr>
          <p:cNvPr id="87" name="Imagen 12"/>
          <p:cNvPicPr/>
          <p:nvPr/>
        </p:nvPicPr>
        <p:blipFill>
          <a:blip r:embed="rId6"/>
          <a:stretch>
            <a:fillRect/>
          </a:stretch>
        </p:blipFill>
        <p:spPr>
          <a:xfrm>
            <a:off x="5844240" y="6244560"/>
            <a:ext cx="616320" cy="612720"/>
          </a:xfrm>
          <a:prstGeom prst="rect">
            <a:avLst/>
          </a:prstGeom>
          <a:ln>
            <a:noFill/>
          </a:ln>
        </p:spPr>
      </p:pic>
      <p:pic>
        <p:nvPicPr>
          <p:cNvPr id="88" name="Imagen 9"/>
          <p:cNvPicPr/>
          <p:nvPr/>
        </p:nvPicPr>
        <p:blipFill>
          <a:blip r:embed="rId7"/>
          <a:stretch>
            <a:fillRect/>
          </a:stretch>
        </p:blipFill>
        <p:spPr>
          <a:xfrm>
            <a:off x="3962520" y="762120"/>
            <a:ext cx="1218600" cy="1218600"/>
          </a:xfrm>
          <a:prstGeom prst="rect">
            <a:avLst/>
          </a:prstGeom>
          <a:ln>
            <a:noFill/>
          </a:ln>
        </p:spPr>
      </p:pic>
    </p:spTree>
  </p:cSld>
  <p:clrMapOvr>
    <a:masterClrMapping/>
  </p:clrMapOvr>
  <p:transition>
    <p:fade/>
  </p:transition>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sz="3600" b="1" dirty="0" smtClean="0">
                <a:latin typeface="GillSans" panose="020B0602020204020204" pitchFamily="34" charset="0"/>
                <a:cs typeface="Avenir LT 65 Medium"/>
              </a:rPr>
              <a:t>Sistema </a:t>
            </a:r>
            <a:r>
              <a:rPr lang="es-ES_tradnl" sz="3600" b="1" dirty="0" smtClean="0">
                <a:latin typeface="GillSans" panose="020B0602020204020204" pitchFamily="34" charset="0"/>
                <a:cs typeface="Avenir LT 65 Medium"/>
              </a:rPr>
              <a:t>Educativo</a:t>
            </a:r>
            <a:r>
              <a:rPr lang="es-ES_tradnl" sz="3600" b="1" dirty="0" smtClean="0">
                <a:latin typeface="GillSans" panose="020B0602020204020204" pitchFamily="34" charset="0"/>
                <a:cs typeface="Avenir LT 65 Medium"/>
              </a:rPr>
              <a:t> Español</a:t>
            </a:r>
            <a:endParaRPr lang="es-ES_tradnl" sz="3600" b="1" dirty="0">
              <a:latin typeface="GillSans" panose="020B0602020204020204" pitchFamily="34" charset="0"/>
              <a:cs typeface="Avenir LT 65 Medium"/>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pic>
        <p:nvPicPr>
          <p:cNvPr id="10" name="7 Imagen" descr="Resultado de imagen de españa en europa"/>
          <p:cNvPicPr/>
          <p:nvPr/>
        </p:nvPicPr>
        <p:blipFill>
          <a:blip r:embed="rId6"/>
          <a:srcRect/>
          <a:stretch>
            <a:fillRect/>
          </a:stretch>
        </p:blipFill>
        <p:spPr bwMode="auto">
          <a:xfrm>
            <a:off x="1379103" y="1108474"/>
            <a:ext cx="6481008" cy="479461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b="1" dirty="0" smtClean="0">
                <a:latin typeface="GillSans" panose="020B0602020204020204" pitchFamily="34" charset="0"/>
                <a:cs typeface="Avenir LT 65 Medium"/>
              </a:rPr>
              <a:t>Principios</a:t>
            </a:r>
            <a:endParaRPr lang="es-ES_tradnl" b="1" dirty="0">
              <a:latin typeface="GillSans" panose="020B0602020204020204" pitchFamily="34" charset="0"/>
              <a:cs typeface="Avenir LT 65 Medium"/>
            </a:endParaRPr>
          </a:p>
        </p:txBody>
      </p:sp>
      <p:sp>
        <p:nvSpPr>
          <p:cNvPr id="3" name="Subtítulo 2"/>
          <p:cNvSpPr>
            <a:spLocks noGrp="1"/>
          </p:cNvSpPr>
          <p:nvPr>
            <p:ph type="subTitle" idx="1"/>
          </p:nvPr>
        </p:nvSpPr>
        <p:spPr>
          <a:xfrm>
            <a:off x="549354" y="1904862"/>
            <a:ext cx="8072522" cy="4276019"/>
          </a:xfrm>
        </p:spPr>
        <p:txBody>
          <a:bodyPr>
            <a:normAutofit/>
          </a:bodyPr>
          <a:lstStyle/>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Calidad </a:t>
            </a:r>
            <a:r>
              <a:rPr lang="es-ES" sz="1800" b="1" dirty="0" smtClean="0">
                <a:latin typeface="GillSans" panose="020B0602020204020204" pitchFamily="34" charset="0"/>
              </a:rPr>
              <a:t>y equidad.</a:t>
            </a:r>
          </a:p>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Aumento de la autonomía de las escuelas</a:t>
            </a:r>
            <a:r>
              <a:rPr lang="es-ES" sz="1800" b="1" dirty="0" smtClean="0">
                <a:latin typeface="GillSans" panose="020B0602020204020204" pitchFamily="34" charset="0"/>
              </a:rPr>
              <a:t>.</a:t>
            </a:r>
          </a:p>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Refuerzo de la capacidad de gestión de los dirigentes escolares.</a:t>
            </a:r>
          </a:p>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Evaluación externa al final de cada etapa.</a:t>
            </a:r>
          </a:p>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Racionalización de </a:t>
            </a:r>
            <a:r>
              <a:rPr lang="es-ES" sz="1800" b="1" dirty="0" smtClean="0">
                <a:latin typeface="GillSans" panose="020B0602020204020204" pitchFamily="34" charset="0"/>
              </a:rPr>
              <a:t>la oferta educativa y aumento de la flexibilidad de los itinerarios.</a:t>
            </a:r>
          </a:p>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Transmisión y aplicación de valores que promuevan la libertad personal, la responsabilidad, la ciudadanía democrática, la solidaridad, la tolerancia, la igualdad, el respeto y la justicia, así como contribuir a superar cualquier tipo de discriminación</a:t>
            </a:r>
            <a:r>
              <a:rPr lang="es-ES" sz="1800" b="1" dirty="0" smtClean="0">
                <a:latin typeface="GillSans" panose="020B0602020204020204" pitchFamily="34" charset="0"/>
              </a:rPr>
              <a:t>.</a:t>
            </a:r>
            <a:endParaRPr lang="es-ES" sz="1800" b="1"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pPr algn="l"/>
            <a:r>
              <a:rPr lang="es-ES_tradnl" sz="4800" b="1" dirty="0" smtClean="0">
                <a:latin typeface="GillSans" panose="020B0602020204020204" pitchFamily="34" charset="0"/>
                <a:cs typeface="Avenir LT 65 Medium"/>
              </a:rPr>
              <a:t>Estructura</a:t>
            </a:r>
            <a:endParaRPr lang="es-ES_tradnl" sz="4800" b="1" dirty="0">
              <a:latin typeface="GillSans" panose="020B0602020204020204" pitchFamily="34" charset="0"/>
              <a:cs typeface="Avenir LT 65 Medium"/>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pic>
        <p:nvPicPr>
          <p:cNvPr id="12" name="Imagen 11"/>
          <p:cNvPicPr>
            <a:picLocks noChangeAspect="1"/>
          </p:cNvPicPr>
          <p:nvPr/>
        </p:nvPicPr>
        <p:blipFill>
          <a:blip r:embed="rId6"/>
          <a:stretch>
            <a:fillRect/>
          </a:stretch>
        </p:blipFill>
        <p:spPr>
          <a:xfrm>
            <a:off x="3757772" y="136624"/>
            <a:ext cx="5242560" cy="5962469"/>
          </a:xfrm>
          <a:prstGeom prst="rect">
            <a:avLst/>
          </a:prstGeom>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b="1" dirty="0" smtClean="0">
                <a:latin typeface="GillSans" panose="020B0602020204020204" pitchFamily="34" charset="0"/>
                <a:cs typeface="Avenir LT 65 Medium"/>
              </a:rPr>
              <a:t>Educaci</a:t>
            </a:r>
            <a:r>
              <a:rPr lang="es-ES_tradnl" b="1" dirty="0" smtClean="0">
                <a:latin typeface="GillSans" panose="020B0602020204020204" pitchFamily="34" charset="0"/>
                <a:cs typeface="Avenir LT 65 Medium"/>
              </a:rPr>
              <a:t>ón Infantil</a:t>
            </a:r>
            <a:endParaRPr lang="es-ES_tradnl" b="1" dirty="0">
              <a:latin typeface="GillSans" panose="020B0602020204020204" pitchFamily="34" charset="0"/>
              <a:cs typeface="Avenir LT 65 Medium"/>
            </a:endParaRPr>
          </a:p>
        </p:txBody>
      </p:sp>
      <p:sp>
        <p:nvSpPr>
          <p:cNvPr id="3" name="Subtítulo 2"/>
          <p:cNvSpPr>
            <a:spLocks noGrp="1"/>
          </p:cNvSpPr>
          <p:nvPr>
            <p:ph type="subTitle" idx="1"/>
          </p:nvPr>
        </p:nvSpPr>
        <p:spPr>
          <a:xfrm>
            <a:off x="241784" y="2421741"/>
            <a:ext cx="2704933" cy="4104456"/>
          </a:xfrm>
        </p:spPr>
        <p:txBody>
          <a:bodyPr>
            <a:normAutofit/>
          </a:bodyPr>
          <a:lstStyle/>
          <a:p>
            <a:pPr lvl="0" algn="l">
              <a:spcBef>
                <a:spcPts val="1200"/>
              </a:spcBef>
            </a:pPr>
            <a:r>
              <a:rPr lang="es-ES" sz="1800" b="1" dirty="0" smtClean="0">
                <a:latin typeface="GillSans" panose="020B0602020204020204" pitchFamily="34" charset="0"/>
              </a:rPr>
              <a:t>Tiene carácter </a:t>
            </a:r>
            <a:r>
              <a:rPr lang="es-ES" sz="1800" b="1" dirty="0" smtClean="0">
                <a:latin typeface="GillSans" panose="020B0602020204020204" pitchFamily="34" charset="0"/>
              </a:rPr>
              <a:t>voluntario</a:t>
            </a:r>
          </a:p>
          <a:p>
            <a:pPr lvl="0" algn="l">
              <a:spcBef>
                <a:spcPts val="1200"/>
              </a:spcBef>
            </a:pPr>
            <a:r>
              <a:rPr lang="es-ES" sz="1800" b="1" dirty="0" smtClean="0">
                <a:latin typeface="GillSans" panose="020B0602020204020204" pitchFamily="34" charset="0"/>
              </a:rPr>
              <a:t>Se organiza en dos ciclos educativos</a:t>
            </a:r>
          </a:p>
          <a:p>
            <a:pPr marL="285750" lvl="0" indent="-285750" algn="l">
              <a:spcBef>
                <a:spcPts val="600"/>
              </a:spcBef>
              <a:buFont typeface="Arial" panose="020B0604020202020204" pitchFamily="34" charset="0"/>
              <a:buChar char="•"/>
            </a:pPr>
            <a:r>
              <a:rPr lang="es-ES" sz="1800" b="1" dirty="0" smtClean="0">
                <a:latin typeface="GillSans" panose="020B0602020204020204" pitchFamily="34" charset="0"/>
              </a:rPr>
              <a:t>Primer ciclo: </a:t>
            </a:r>
            <a:r>
              <a:rPr lang="es-ES" sz="1800" dirty="0" smtClean="0">
                <a:latin typeface="GillSans" panose="020B0602020204020204" pitchFamily="34" charset="0"/>
              </a:rPr>
              <a:t>0 -3 años. Tres cursos.</a:t>
            </a:r>
          </a:p>
          <a:p>
            <a:pPr marL="285750" lvl="0" indent="-285750" algn="l">
              <a:spcBef>
                <a:spcPts val="600"/>
              </a:spcBef>
              <a:buFont typeface="Arial" panose="020B0604020202020204" pitchFamily="34" charset="0"/>
              <a:buChar char="•"/>
            </a:pPr>
            <a:r>
              <a:rPr lang="es-ES" sz="1800" b="1" dirty="0" smtClean="0">
                <a:latin typeface="GillSans" panose="020B0602020204020204" pitchFamily="34" charset="0"/>
              </a:rPr>
              <a:t>Segundo </a:t>
            </a:r>
            <a:r>
              <a:rPr lang="es-ES" sz="1800" b="1" dirty="0" smtClean="0">
                <a:latin typeface="GillSans" panose="020B0602020204020204" pitchFamily="34" charset="0"/>
              </a:rPr>
              <a:t>ciclo: </a:t>
            </a:r>
            <a:r>
              <a:rPr lang="es-ES" sz="1800" dirty="0" smtClean="0">
                <a:latin typeface="GillSans" panose="020B0602020204020204" pitchFamily="34" charset="0"/>
              </a:rPr>
              <a:t>3-6 años. Tres cursos</a:t>
            </a:r>
            <a:r>
              <a:rPr lang="es-ES" sz="1800" dirty="0" smtClean="0">
                <a:latin typeface="GillSans" panose="020B0602020204020204" pitchFamily="34" charset="0"/>
              </a:rPr>
              <a:t>.</a:t>
            </a:r>
            <a:endParaRPr lang="es-ES" sz="1800"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1" name="Subtítulo 2"/>
          <p:cNvSpPr txBox="1">
            <a:spLocks/>
          </p:cNvSpPr>
          <p:nvPr/>
        </p:nvSpPr>
        <p:spPr>
          <a:xfrm>
            <a:off x="3221842" y="2425324"/>
            <a:ext cx="2704933" cy="4104456"/>
          </a:xfrm>
          <a:prstGeom prst="rect">
            <a:avLst/>
          </a:prstGeom>
        </p:spPr>
        <p:txBody>
          <a:bodyPr vert="horz" lIns="91440" tIns="45720" rIns="91440" bIns="45720" rtlCol="0">
            <a:normAutofit/>
          </a:bodyPr>
          <a:lstStyle/>
          <a:p>
            <a:pPr lvl="0">
              <a:lnSpc>
                <a:spcPct val="90000"/>
              </a:lnSpc>
              <a:spcBef>
                <a:spcPts val="1200"/>
              </a:spcBef>
              <a:defRPr/>
            </a:pPr>
            <a:r>
              <a:rPr lang="es-ES" b="1" dirty="0" smtClean="0">
                <a:solidFill>
                  <a:schemeClr val="accent1">
                    <a:lumMod val="50000"/>
                  </a:schemeClr>
                </a:solidFill>
                <a:latin typeface="GillSans" panose="020B0602020204020204" pitchFamily="34" charset="0"/>
                <a:cs typeface="Avenir 85 Heavy"/>
              </a:rPr>
              <a:t>Objetivo</a:t>
            </a:r>
          </a:p>
          <a:p>
            <a:pPr lvl="0">
              <a:lnSpc>
                <a:spcPct val="90000"/>
              </a:lnSpc>
              <a:spcBef>
                <a:spcPts val="1200"/>
              </a:spcBef>
              <a:defRPr/>
            </a:pPr>
            <a:r>
              <a:rPr lang="es-ES" dirty="0" smtClean="0">
                <a:solidFill>
                  <a:schemeClr val="accent1">
                    <a:lumMod val="50000"/>
                  </a:schemeClr>
                </a:solidFill>
                <a:latin typeface="GillSans" panose="020B0602020204020204" pitchFamily="34" charset="0"/>
                <a:cs typeface="Avenir 85 Heavy"/>
              </a:rPr>
              <a:t>Favorecer </a:t>
            </a:r>
            <a:r>
              <a:rPr lang="es-ES" dirty="0" smtClean="0">
                <a:solidFill>
                  <a:schemeClr val="accent1">
                    <a:lumMod val="50000"/>
                  </a:schemeClr>
                </a:solidFill>
                <a:latin typeface="GillSans" panose="020B0602020204020204" pitchFamily="34" charset="0"/>
                <a:cs typeface="Avenir 85 Heavy"/>
              </a:rPr>
              <a:t>el desarrollo físico, intelectual, social, afectivo y personal de los niños y niñas y compensar las desigualdades que por diversas </a:t>
            </a:r>
            <a:r>
              <a:rPr lang="es-ES" dirty="0" smtClean="0">
                <a:solidFill>
                  <a:schemeClr val="accent1">
                    <a:lumMod val="50000"/>
                  </a:schemeClr>
                </a:solidFill>
                <a:latin typeface="GillSans" panose="020B0602020204020204" pitchFamily="34" charset="0"/>
                <a:cs typeface="Avenir 85 Heavy"/>
              </a:rPr>
              <a:t>razones existan.</a:t>
            </a:r>
            <a:endParaRPr kumimoji="0" lang="es-ES_tradnl" sz="1514" i="0" u="none" strike="noStrike" kern="1200" cap="none" spc="0" normalizeH="0" baseline="0" noProof="0" dirty="0">
              <a:ln>
                <a:noFill/>
              </a:ln>
              <a:solidFill>
                <a:schemeClr val="accent1">
                  <a:lumMod val="50000"/>
                </a:schemeClr>
              </a:solidFill>
              <a:effectLst/>
              <a:uLnTx/>
              <a:uFillTx/>
              <a:latin typeface="GillSans" panose="020B0602020204020204" pitchFamily="34" charset="0"/>
              <a:ea typeface="+mn-ea"/>
              <a:cs typeface="+mn-cs"/>
            </a:endParaRPr>
          </a:p>
        </p:txBody>
      </p:sp>
      <p:sp>
        <p:nvSpPr>
          <p:cNvPr id="12" name="Subtítulo 2"/>
          <p:cNvSpPr txBox="1">
            <a:spLocks/>
          </p:cNvSpPr>
          <p:nvPr/>
        </p:nvSpPr>
        <p:spPr>
          <a:xfrm>
            <a:off x="6158637" y="2425324"/>
            <a:ext cx="2704933" cy="4104456"/>
          </a:xfrm>
          <a:prstGeom prst="rect">
            <a:avLst/>
          </a:prstGeom>
        </p:spPr>
        <p:txBody>
          <a:bodyPr vert="horz" lIns="91440" tIns="45720" rIns="91440" bIns="45720" rtlCol="0">
            <a:normAutofit/>
          </a:bodyPr>
          <a:lstStyle/>
          <a:p>
            <a:pPr lvl="0">
              <a:lnSpc>
                <a:spcPct val="90000"/>
              </a:lnSpc>
              <a:spcBef>
                <a:spcPts val="1200"/>
              </a:spcBef>
              <a:defRPr/>
            </a:pPr>
            <a:r>
              <a:rPr lang="es-ES" b="1" dirty="0" smtClean="0">
                <a:solidFill>
                  <a:schemeClr val="accent1">
                    <a:lumMod val="50000"/>
                  </a:schemeClr>
                </a:solidFill>
                <a:latin typeface="GillSans" panose="020B0602020204020204" pitchFamily="34" charset="0"/>
                <a:cs typeface="Avenir 85 Heavy"/>
              </a:rPr>
              <a:t>Áreas (2º ciclo</a:t>
            </a:r>
            <a:r>
              <a:rPr lang="es-ES" b="1" dirty="0" smtClean="0">
                <a:solidFill>
                  <a:schemeClr val="accent1">
                    <a:lumMod val="50000"/>
                  </a:schemeClr>
                </a:solidFill>
                <a:latin typeface="GillSans" panose="020B0602020204020204" pitchFamily="34" charset="0"/>
                <a:cs typeface="Avenir 85 Heavy"/>
              </a:rPr>
              <a:t>)</a:t>
            </a:r>
          </a:p>
          <a:p>
            <a:pPr marL="285750" lvl="0" indent="-285750">
              <a:lnSpc>
                <a:spcPct val="90000"/>
              </a:lnSpc>
              <a:spcBef>
                <a:spcPts val="600"/>
              </a:spcBef>
              <a:buFont typeface="Arial" panose="020B0604020202020204" pitchFamily="34" charset="0"/>
              <a:buChar char="•"/>
            </a:pPr>
            <a:r>
              <a:rPr lang="es-ES" dirty="0" smtClean="0">
                <a:solidFill>
                  <a:schemeClr val="accent1">
                    <a:lumMod val="50000"/>
                  </a:schemeClr>
                </a:solidFill>
                <a:latin typeface="GillSans" panose="020B0602020204020204" pitchFamily="34" charset="0"/>
                <a:cs typeface="Avenir 85 Heavy"/>
              </a:rPr>
              <a:t>Conocimiento </a:t>
            </a:r>
            <a:r>
              <a:rPr lang="es-ES" dirty="0" smtClean="0">
                <a:solidFill>
                  <a:schemeClr val="accent1">
                    <a:lumMod val="50000"/>
                  </a:schemeClr>
                </a:solidFill>
                <a:latin typeface="GillSans" panose="020B0602020204020204" pitchFamily="34" charset="0"/>
                <a:cs typeface="Avenir 85 Heavy"/>
              </a:rPr>
              <a:t>de sí mismo y autonomía personal</a:t>
            </a:r>
            <a:r>
              <a:rPr lang="es-ES" dirty="0" smtClean="0">
                <a:solidFill>
                  <a:schemeClr val="accent1">
                    <a:lumMod val="50000"/>
                  </a:schemeClr>
                </a:solidFill>
                <a:latin typeface="GillSans" panose="020B0602020204020204" pitchFamily="34" charset="0"/>
                <a:cs typeface="Avenir 85 Heavy"/>
              </a:rPr>
              <a:t>.</a:t>
            </a:r>
          </a:p>
          <a:p>
            <a:pPr marL="285750" lvl="0" indent="-285750">
              <a:lnSpc>
                <a:spcPct val="90000"/>
              </a:lnSpc>
              <a:spcBef>
                <a:spcPts val="600"/>
              </a:spcBef>
              <a:buFont typeface="Arial" panose="020B0604020202020204" pitchFamily="34" charset="0"/>
              <a:buChar char="•"/>
            </a:pPr>
            <a:r>
              <a:rPr lang="es-ES" dirty="0" smtClean="0">
                <a:solidFill>
                  <a:schemeClr val="accent1">
                    <a:lumMod val="50000"/>
                  </a:schemeClr>
                </a:solidFill>
                <a:latin typeface="GillSans" panose="020B0602020204020204" pitchFamily="34" charset="0"/>
                <a:cs typeface="Avenir 85 Heavy"/>
              </a:rPr>
              <a:t>Conocimiento del entorno</a:t>
            </a:r>
            <a:r>
              <a:rPr lang="es-ES" dirty="0" smtClean="0">
                <a:solidFill>
                  <a:schemeClr val="accent1">
                    <a:lumMod val="50000"/>
                  </a:schemeClr>
                </a:solidFill>
                <a:latin typeface="GillSans" panose="020B0602020204020204" pitchFamily="34" charset="0"/>
                <a:cs typeface="Avenir 85 Heavy"/>
              </a:rPr>
              <a:t>.</a:t>
            </a:r>
          </a:p>
          <a:p>
            <a:pPr marL="285750" indent="-285750">
              <a:lnSpc>
                <a:spcPct val="90000"/>
              </a:lnSpc>
              <a:spcBef>
                <a:spcPts val="600"/>
              </a:spcBef>
              <a:buFont typeface="Arial" panose="020B0604020202020204" pitchFamily="34" charset="0"/>
              <a:buChar char="•"/>
            </a:pPr>
            <a:r>
              <a:rPr lang="es-ES" dirty="0" smtClean="0">
                <a:solidFill>
                  <a:schemeClr val="accent1">
                    <a:lumMod val="50000"/>
                  </a:schemeClr>
                </a:solidFill>
                <a:latin typeface="GillSans" panose="020B0602020204020204" pitchFamily="34" charset="0"/>
                <a:cs typeface="Avenir 85 Heavy"/>
              </a:rPr>
              <a:t>Lenguaje: comunicación y representación</a:t>
            </a:r>
            <a:r>
              <a:rPr lang="es-ES" dirty="0" smtClean="0">
                <a:solidFill>
                  <a:schemeClr val="accent1">
                    <a:lumMod val="50000"/>
                  </a:schemeClr>
                </a:solidFill>
                <a:latin typeface="GillSans" panose="020B0602020204020204" pitchFamily="34" charset="0"/>
                <a:cs typeface="Avenir 85 Heavy"/>
              </a:rPr>
              <a:t>.</a:t>
            </a: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1617149"/>
            <a:ext cx="4024507" cy="4383227"/>
          </a:xfrm>
        </p:spPr>
        <p:txBody>
          <a:bodyPr>
            <a:normAutofit fontScale="85000" lnSpcReduction="10000"/>
          </a:bodyPr>
          <a:lstStyle/>
          <a:p>
            <a:pPr lvl="0" indent="-285750" algn="l">
              <a:lnSpc>
                <a:spcPts val="1817"/>
              </a:lnSpc>
              <a:spcBef>
                <a:spcPts val="1200"/>
              </a:spcBef>
            </a:pPr>
            <a:r>
              <a:rPr lang="es-ES" sz="1514" b="1" dirty="0" smtClean="0">
                <a:latin typeface="GillSans" panose="020B0602020204020204" pitchFamily="34" charset="0"/>
              </a:rPr>
              <a:t>Etapa </a:t>
            </a:r>
            <a:r>
              <a:rPr lang="es-ES" sz="1514" b="1" dirty="0" smtClean="0">
                <a:latin typeface="GillSans" panose="020B0602020204020204" pitchFamily="34" charset="0"/>
              </a:rPr>
              <a:t>educativa obligatoria y gratuita.</a:t>
            </a:r>
          </a:p>
          <a:p>
            <a:pPr lvl="0" indent="-285750" algn="l">
              <a:lnSpc>
                <a:spcPts val="1817"/>
              </a:lnSpc>
              <a:spcBef>
                <a:spcPts val="1200"/>
              </a:spcBef>
            </a:pPr>
            <a:r>
              <a:rPr lang="es-ES" sz="1514" dirty="0" smtClean="0">
                <a:latin typeface="GillSans" panose="020B0602020204020204" pitchFamily="34" charset="0"/>
              </a:rPr>
              <a:t>Se organiza en </a:t>
            </a:r>
            <a:r>
              <a:rPr lang="es-ES" sz="1514" b="1" dirty="0" smtClean="0">
                <a:latin typeface="GillSans" panose="020B0602020204020204" pitchFamily="34" charset="0"/>
              </a:rPr>
              <a:t>seis cursos académicos</a:t>
            </a:r>
            <a:r>
              <a:rPr lang="es-ES" sz="1514" dirty="0" smtClean="0">
                <a:latin typeface="GillSans" panose="020B0602020204020204" pitchFamily="34" charset="0"/>
              </a:rPr>
              <a:t>, desde los 6 a los 12 años.</a:t>
            </a:r>
          </a:p>
          <a:p>
            <a:pPr lvl="0" indent="-285750" algn="l">
              <a:lnSpc>
                <a:spcPts val="1817"/>
              </a:lnSpc>
              <a:spcBef>
                <a:spcPts val="1200"/>
              </a:spcBef>
            </a:pPr>
            <a:r>
              <a:rPr lang="es-ES" sz="1514" b="1" dirty="0" smtClean="0">
                <a:latin typeface="GillSans" panose="020B0602020204020204" pitchFamily="34" charset="0"/>
              </a:rPr>
              <a:t>Finalidad: </a:t>
            </a:r>
            <a:r>
              <a:rPr lang="es-ES" sz="1514" dirty="0" smtClean="0">
                <a:latin typeface="GillSans" panose="020B0602020204020204" pitchFamily="34" charset="0"/>
              </a:rPr>
              <a:t>Facilitar a los alumnos los aprendizajes como la expresión y comprensión oral, la escritura, la lectura, el cálculo, la adquisición de nociones básicas de la cultura, los hábitos de convivencia, estudio y trabajo, el sentido artístico, la creatividad y la afectividad; con el fin de garantizarles una formación integral y prepararles para la Educación Secundaria Obligatoria.</a:t>
            </a:r>
          </a:p>
          <a:p>
            <a:pPr lvl="0" indent="-285750" algn="l">
              <a:lnSpc>
                <a:spcPts val="1817"/>
              </a:lnSpc>
              <a:spcBef>
                <a:spcPts val="1200"/>
              </a:spcBef>
            </a:pPr>
            <a:r>
              <a:rPr lang="es-ES" sz="1514" b="1" dirty="0" smtClean="0">
                <a:latin typeface="GillSans" panose="020B0602020204020204" pitchFamily="34" charset="0"/>
              </a:rPr>
              <a:t>Asignaturas: </a:t>
            </a:r>
            <a:r>
              <a:rPr lang="es-ES" sz="1514" dirty="0" smtClean="0">
                <a:latin typeface="GillSans" panose="020B0602020204020204" pitchFamily="34" charset="0"/>
              </a:rPr>
              <a:t>Troncales: Lengua Castellana y Literatura, Matemáticas, Ciencias de la Naturaleza, Ciencias Sociales y Primera Lengua Extranjera; Específicas (al menos 3 de una oferta de 6): Educación Física, Religión o Valores Sociales y Cívicos, Educación Artística, Segunda Lengua Extranjera, de libre configuración.</a:t>
            </a:r>
          </a:p>
          <a:p>
            <a:pPr lvl="0" indent="-285750" algn="l">
              <a:lnSpc>
                <a:spcPts val="1817"/>
              </a:lnSpc>
              <a:spcBef>
                <a:spcPts val="1200"/>
              </a:spcBef>
            </a:pPr>
            <a:endParaRPr lang="es-ES" sz="1514"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5" name="Subtítulo 2"/>
          <p:cNvSpPr txBox="1">
            <a:spLocks/>
          </p:cNvSpPr>
          <p:nvPr/>
        </p:nvSpPr>
        <p:spPr>
          <a:xfrm>
            <a:off x="4865253" y="1627070"/>
            <a:ext cx="4024507" cy="4373306"/>
          </a:xfrm>
          <a:prstGeom prst="rect">
            <a:avLst/>
          </a:prstGeom>
        </p:spPr>
        <p:txBody>
          <a:bodyPr vert="horz" lIns="91440" tIns="45720" rIns="91440" bIns="45720" rtlCol="0">
            <a:normAutofit fontScale="70000" lnSpcReduction="20000"/>
          </a:bodyPr>
          <a:lstStyle/>
          <a:p>
            <a:pPr lvl="0" indent="-285750">
              <a:lnSpc>
                <a:spcPts val="1817"/>
              </a:lnSpc>
              <a:spcBef>
                <a:spcPts val="1200"/>
              </a:spcBef>
            </a:pPr>
            <a:r>
              <a:rPr lang="es-ES" sz="1857" b="1" dirty="0" smtClean="0">
                <a:solidFill>
                  <a:srgbClr val="4F81BD">
                    <a:lumMod val="50000"/>
                  </a:srgbClr>
                </a:solidFill>
                <a:latin typeface="GillSans" panose="020B0602020204020204" pitchFamily="34" charset="0"/>
                <a:cs typeface="Avenir 85 Heavy"/>
              </a:rPr>
              <a:t>Competencias: </a:t>
            </a:r>
            <a:r>
              <a:rPr lang="es-ES" sz="1857" dirty="0" smtClean="0">
                <a:solidFill>
                  <a:srgbClr val="4F81BD">
                    <a:lumMod val="50000"/>
                  </a:srgbClr>
                </a:solidFill>
                <a:latin typeface="GillSans" panose="020B0602020204020204" pitchFamily="34" charset="0"/>
                <a:cs typeface="Avenir 85 Heavy"/>
              </a:rPr>
              <a:t>Comunicación lingüística, Competencia matemática y competencias básicas en ciencia y tecnología, Competencia digital, Aprender a aprender, Competencias sociales y cívicas, Sentido de iniciativa y espíritu emprendedor y Conciencia y expresiones culturales. </a:t>
            </a:r>
          </a:p>
          <a:p>
            <a:pPr lvl="0" indent="-285750">
              <a:lnSpc>
                <a:spcPts val="1817"/>
              </a:lnSpc>
              <a:spcBef>
                <a:spcPts val="1200"/>
              </a:spcBef>
            </a:pPr>
            <a:r>
              <a:rPr lang="es-ES" sz="1857" b="1" dirty="0" smtClean="0">
                <a:solidFill>
                  <a:srgbClr val="4F81BD">
                    <a:lumMod val="50000"/>
                  </a:srgbClr>
                </a:solidFill>
                <a:latin typeface="GillSans" panose="020B0602020204020204" pitchFamily="34" charset="0"/>
                <a:cs typeface="Avenir 85 Heavy"/>
              </a:rPr>
              <a:t>Metodología:</a:t>
            </a:r>
            <a:r>
              <a:rPr lang="es-ES" sz="1857" dirty="0" smtClean="0">
                <a:solidFill>
                  <a:srgbClr val="4F81BD">
                    <a:lumMod val="50000"/>
                  </a:srgbClr>
                </a:solidFill>
                <a:latin typeface="GillSans" panose="020B0602020204020204" pitchFamily="34" charset="0"/>
                <a:cs typeface="Avenir 85 Heavy"/>
              </a:rPr>
              <a:t> tiene un carácter personal y se adapta a los distintos ritmos de aprendizaje de cada niño.</a:t>
            </a:r>
          </a:p>
          <a:p>
            <a:pPr lvl="0" indent="-285750">
              <a:lnSpc>
                <a:spcPts val="1817"/>
              </a:lnSpc>
              <a:spcBef>
                <a:spcPts val="1200"/>
              </a:spcBef>
            </a:pPr>
            <a:r>
              <a:rPr lang="es-ES" sz="1857" b="1" dirty="0" smtClean="0">
                <a:solidFill>
                  <a:srgbClr val="4F81BD">
                    <a:lumMod val="50000"/>
                  </a:srgbClr>
                </a:solidFill>
                <a:latin typeface="GillSans" panose="020B0602020204020204" pitchFamily="34" charset="0"/>
                <a:cs typeface="Avenir 85 Heavy"/>
              </a:rPr>
              <a:t>Evaluación:</a:t>
            </a:r>
            <a:r>
              <a:rPr lang="es-ES" sz="1857" dirty="0" smtClean="0">
                <a:solidFill>
                  <a:srgbClr val="4F81BD">
                    <a:lumMod val="50000"/>
                  </a:srgbClr>
                </a:solidFill>
                <a:latin typeface="GillSans" panose="020B0602020204020204" pitchFamily="34" charset="0"/>
                <a:cs typeface="Avenir 85 Heavy"/>
              </a:rPr>
              <a:t> Continua y global, teniendo en cuenta el conjunto de áreas.</a:t>
            </a:r>
            <a:br>
              <a:rPr lang="es-ES" sz="1857" dirty="0" smtClean="0">
                <a:solidFill>
                  <a:srgbClr val="4F81BD">
                    <a:lumMod val="50000"/>
                  </a:srgbClr>
                </a:solidFill>
                <a:latin typeface="GillSans" panose="020B0602020204020204" pitchFamily="34" charset="0"/>
                <a:cs typeface="Avenir 85 Heavy"/>
              </a:rPr>
            </a:br>
            <a:r>
              <a:rPr lang="es-ES" sz="1857" dirty="0" smtClean="0">
                <a:solidFill>
                  <a:srgbClr val="4F81BD">
                    <a:lumMod val="50000"/>
                  </a:srgbClr>
                </a:solidFill>
                <a:latin typeface="GillSans" panose="020B0602020204020204" pitchFamily="34" charset="0"/>
                <a:cs typeface="Avenir 85 Heavy"/>
              </a:rPr>
              <a:t>Al finalizar 3º y 6º curso se realiza una evaluación individualizada:</a:t>
            </a:r>
          </a:p>
          <a:p>
            <a:pPr lvl="0" indent="-285750">
              <a:lnSpc>
                <a:spcPts val="1817"/>
              </a:lnSpc>
              <a:spcBef>
                <a:spcPts val="1200"/>
              </a:spcBef>
            </a:pPr>
            <a:r>
              <a:rPr lang="es-ES" sz="1857" b="1" dirty="0" smtClean="0">
                <a:solidFill>
                  <a:srgbClr val="4F81BD">
                    <a:lumMod val="50000"/>
                  </a:srgbClr>
                </a:solidFill>
                <a:latin typeface="GillSans" panose="020B0602020204020204" pitchFamily="34" charset="0"/>
                <a:cs typeface="Avenir 85 Heavy"/>
              </a:rPr>
              <a:t>Promoción:</a:t>
            </a:r>
            <a:r>
              <a:rPr lang="es-ES" sz="1857" dirty="0" smtClean="0">
                <a:solidFill>
                  <a:srgbClr val="4F81BD">
                    <a:lumMod val="50000"/>
                  </a:srgbClr>
                </a:solidFill>
                <a:latin typeface="GillSans" panose="020B0602020204020204" pitchFamily="34" charset="0"/>
                <a:cs typeface="Avenir 85 Heavy"/>
              </a:rPr>
              <a:t> se hace teniendo en cuenta la adquisición de los objetivos y competencias.</a:t>
            </a:r>
            <a:br>
              <a:rPr lang="es-ES" sz="1857" dirty="0" smtClean="0">
                <a:solidFill>
                  <a:srgbClr val="4F81BD">
                    <a:lumMod val="50000"/>
                  </a:srgbClr>
                </a:solidFill>
                <a:latin typeface="GillSans" panose="020B0602020204020204" pitchFamily="34" charset="0"/>
                <a:cs typeface="Avenir 85 Heavy"/>
              </a:rPr>
            </a:br>
            <a:r>
              <a:rPr lang="es-ES" sz="1857" dirty="0" smtClean="0">
                <a:solidFill>
                  <a:srgbClr val="4F81BD">
                    <a:lumMod val="50000"/>
                  </a:srgbClr>
                </a:solidFill>
                <a:latin typeface="GillSans" panose="020B0602020204020204" pitchFamily="34" charset="0"/>
                <a:cs typeface="Avenir 85 Heavy"/>
              </a:rPr>
              <a:t>Sólo se podrá repetir una vez con un plan específico de refuerzo y recuperación.</a:t>
            </a:r>
            <a:endParaRPr lang="es-ES" sz="1857" dirty="0" smtClean="0">
              <a:solidFill>
                <a:srgbClr val="4F81BD">
                  <a:lumMod val="50000"/>
                </a:srgbClr>
              </a:solidFill>
              <a:latin typeface="GillSans" panose="020B0602020204020204" pitchFamily="34" charset="0"/>
              <a:cs typeface="Avenir 85 Heavy"/>
            </a:endParaRPr>
          </a:p>
        </p:txBody>
      </p:sp>
      <p:sp>
        <p:nvSpPr>
          <p:cNvPr id="11" name="Título 1"/>
          <p:cNvSpPr>
            <a:spLocks noGrp="1"/>
          </p:cNvSpPr>
          <p:nvPr>
            <p:ph type="ctrTitle"/>
          </p:nvPr>
        </p:nvSpPr>
        <p:spPr>
          <a:xfrm>
            <a:off x="251520" y="496831"/>
            <a:ext cx="8658082" cy="915912"/>
          </a:xfrm>
        </p:spPr>
        <p:txBody>
          <a:bodyPr anchor="t"/>
          <a:lstStyle/>
          <a:p>
            <a:r>
              <a:rPr lang="es-ES_tradnl" b="1" dirty="0" smtClean="0">
                <a:latin typeface="GillSans" panose="020B0602020204020204" pitchFamily="34" charset="0"/>
                <a:cs typeface="Avenir LT 65 Medium"/>
              </a:rPr>
              <a:t>Educaci</a:t>
            </a:r>
            <a:r>
              <a:rPr lang="es-ES_tradnl" b="1" dirty="0" smtClean="0">
                <a:latin typeface="GillSans" panose="020B0602020204020204" pitchFamily="34" charset="0"/>
                <a:cs typeface="Avenir LT 65 Medium"/>
              </a:rPr>
              <a:t>ón Primaria</a:t>
            </a:r>
            <a:endParaRPr lang="es-ES_tradnl"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1617149"/>
            <a:ext cx="4024507" cy="4383227"/>
          </a:xfrm>
        </p:spPr>
        <p:txBody>
          <a:bodyPr wrap="square">
            <a:normAutofit/>
          </a:bodyPr>
          <a:lstStyle/>
          <a:p>
            <a:pPr lvl="0" indent="-285750" algn="l">
              <a:lnSpc>
                <a:spcPts val="1817"/>
              </a:lnSpc>
              <a:spcBef>
                <a:spcPts val="1200"/>
              </a:spcBef>
            </a:pPr>
            <a:r>
              <a:rPr lang="es-ES" sz="1400" b="1" dirty="0" smtClean="0">
                <a:latin typeface="GillSans" panose="020B0602020204020204" pitchFamily="34" charset="0"/>
              </a:rPr>
              <a:t>Etapa educativa obligatoria y gratuita.</a:t>
            </a:r>
          </a:p>
          <a:p>
            <a:pPr lvl="0" indent="-285750" algn="l">
              <a:lnSpc>
                <a:spcPts val="1817"/>
              </a:lnSpc>
              <a:spcBef>
                <a:spcPts val="1200"/>
              </a:spcBef>
            </a:pPr>
            <a:r>
              <a:rPr lang="es-ES" sz="1400" b="1" dirty="0" smtClean="0">
                <a:latin typeface="GillSans" panose="020B0602020204020204" pitchFamily="34" charset="0"/>
              </a:rPr>
              <a:t>Desde los 12 a los 16 años.</a:t>
            </a:r>
          </a:p>
          <a:p>
            <a:pPr lvl="0" indent="-285750" algn="l">
              <a:lnSpc>
                <a:spcPts val="1817"/>
              </a:lnSpc>
              <a:spcBef>
                <a:spcPts val="1200"/>
              </a:spcBef>
            </a:pPr>
            <a:r>
              <a:rPr lang="es-ES" sz="1400" dirty="0" smtClean="0">
                <a:latin typeface="GillSans" panose="020B0602020204020204" pitchFamily="34" charset="0"/>
              </a:rPr>
              <a:t>Se estructura en </a:t>
            </a:r>
            <a:r>
              <a:rPr lang="es-ES" sz="1400" b="1" dirty="0" smtClean="0">
                <a:latin typeface="GillSans" panose="020B0602020204020204" pitchFamily="34" charset="0"/>
              </a:rPr>
              <a:t>cuatro cursos</a:t>
            </a:r>
            <a:r>
              <a:rPr lang="es-ES" sz="1400" dirty="0" smtClean="0">
                <a:latin typeface="GillSans" panose="020B0602020204020204" pitchFamily="34" charset="0"/>
              </a:rPr>
              <a:t> divididos en dos ciclos.</a:t>
            </a:r>
            <a:r>
              <a:rPr lang="es-ES" sz="1400" dirty="0" smtClean="0">
                <a:latin typeface="GillSans" panose="020B0602020204020204" pitchFamily="34" charset="0"/>
              </a:rPr>
              <a:t> </a:t>
            </a:r>
          </a:p>
          <a:p>
            <a:pPr lvl="0" indent="-285750" algn="l">
              <a:lnSpc>
                <a:spcPts val="1817"/>
              </a:lnSpc>
              <a:spcBef>
                <a:spcPts val="1200"/>
              </a:spcBef>
              <a:buFont typeface="Arial"/>
              <a:buChar char="•"/>
            </a:pPr>
            <a:r>
              <a:rPr lang="es-ES" sz="1400" dirty="0" smtClean="0">
                <a:latin typeface="GillSans" panose="020B0602020204020204" pitchFamily="34" charset="0"/>
              </a:rPr>
              <a:t>Primer </a:t>
            </a:r>
            <a:r>
              <a:rPr lang="es-ES" sz="1400" dirty="0" smtClean="0">
                <a:latin typeface="GillSans" panose="020B0602020204020204" pitchFamily="34" charset="0"/>
              </a:rPr>
              <a:t>ciclo: tres cursos (1º, 2º y 3º</a:t>
            </a:r>
            <a:r>
              <a:rPr lang="es-ES" sz="1400" dirty="0" smtClean="0">
                <a:latin typeface="GillSans" panose="020B0602020204020204" pitchFamily="34" charset="0"/>
              </a:rPr>
              <a:t>)</a:t>
            </a:r>
            <a:endParaRPr lang="es-ES" sz="1400" dirty="0" smtClean="0">
              <a:latin typeface="GillSans" panose="020B0602020204020204" pitchFamily="34" charset="0"/>
            </a:endParaRPr>
          </a:p>
          <a:p>
            <a:pPr lvl="0" indent="-285750" algn="l">
              <a:lnSpc>
                <a:spcPts val="1817"/>
              </a:lnSpc>
              <a:spcBef>
                <a:spcPts val="1200"/>
              </a:spcBef>
              <a:buFont typeface="Arial"/>
              <a:buChar char="•"/>
            </a:pPr>
            <a:r>
              <a:rPr lang="es-ES" sz="1400" dirty="0" smtClean="0">
                <a:latin typeface="GillSans" panose="020B0602020204020204" pitchFamily="34" charset="0"/>
              </a:rPr>
              <a:t>Segundo </a:t>
            </a:r>
            <a:r>
              <a:rPr lang="es-ES" sz="1400" dirty="0" smtClean="0">
                <a:latin typeface="GillSans" panose="020B0602020204020204" pitchFamily="34" charset="0"/>
              </a:rPr>
              <a:t>ciclo: un </a:t>
            </a:r>
            <a:r>
              <a:rPr lang="es-ES" sz="1400" dirty="0" smtClean="0">
                <a:latin typeface="GillSans" panose="020B0602020204020204" pitchFamily="34" charset="0"/>
              </a:rPr>
              <a:t>curso (</a:t>
            </a:r>
            <a:r>
              <a:rPr lang="es-ES" sz="1400" dirty="0" smtClean="0">
                <a:latin typeface="GillSans" panose="020B0602020204020204" pitchFamily="34" charset="0"/>
              </a:rPr>
              <a:t>4º).</a:t>
            </a:r>
          </a:p>
          <a:p>
            <a:pPr lvl="0" indent="-285750" algn="l">
              <a:lnSpc>
                <a:spcPts val="1817"/>
              </a:lnSpc>
              <a:spcBef>
                <a:spcPts val="1200"/>
              </a:spcBef>
            </a:pPr>
            <a:r>
              <a:rPr lang="es-ES" sz="1400" b="1" dirty="0" smtClean="0">
                <a:latin typeface="GillSans" panose="020B0602020204020204" pitchFamily="34" charset="0"/>
              </a:rPr>
              <a:t>Finalidad:</a:t>
            </a:r>
            <a:r>
              <a:rPr lang="es-ES" sz="1400" dirty="0" smtClean="0">
                <a:latin typeface="GillSans" panose="020B0602020204020204" pitchFamily="34" charset="0"/>
              </a:rPr>
              <a:t>  adquirir </a:t>
            </a:r>
            <a:r>
              <a:rPr lang="es-ES" sz="1400" dirty="0" smtClean="0">
                <a:latin typeface="GillSans" panose="020B0602020204020204" pitchFamily="34" charset="0"/>
              </a:rPr>
              <a:t>los elementos básicos de la cultura: humanísticos, científicos y </a:t>
            </a:r>
            <a:r>
              <a:rPr lang="es-ES" sz="1400" dirty="0" smtClean="0">
                <a:latin typeface="GillSans" panose="020B0602020204020204" pitchFamily="34" charset="0"/>
              </a:rPr>
              <a:t>tecnológicos.</a:t>
            </a:r>
            <a:r>
              <a:rPr lang="es-ES" sz="1400" dirty="0" smtClean="0">
                <a:latin typeface="GillSans" panose="020B0602020204020204" pitchFamily="34" charset="0"/>
              </a:rPr>
              <a:t/>
            </a:r>
            <a:br>
              <a:rPr lang="es-ES" sz="1400" dirty="0" smtClean="0">
                <a:latin typeface="GillSans" panose="020B0602020204020204" pitchFamily="34" charset="0"/>
              </a:rPr>
            </a:br>
            <a:r>
              <a:rPr lang="es-ES" sz="1400" dirty="0" smtClean="0">
                <a:latin typeface="GillSans" panose="020B0602020204020204" pitchFamily="34" charset="0"/>
              </a:rPr>
              <a:t>Se </a:t>
            </a:r>
            <a:r>
              <a:rPr lang="es-ES" sz="1400" dirty="0" smtClean="0">
                <a:latin typeface="GillSans" panose="020B0602020204020204" pitchFamily="34" charset="0"/>
              </a:rPr>
              <a:t>organiza de acuerdo con los principios de la educación en común y de atención a la diversidad del alumnado, y presta una atención especial a la orientación educativa y </a:t>
            </a:r>
            <a:r>
              <a:rPr lang="es-ES" sz="1400" dirty="0" smtClean="0">
                <a:latin typeface="GillSans" panose="020B0602020204020204" pitchFamily="34" charset="0"/>
              </a:rPr>
              <a:t>profesional.</a:t>
            </a:r>
          </a:p>
          <a:p>
            <a:pPr indent="-285750" algn="l">
              <a:lnSpc>
                <a:spcPts val="1817"/>
              </a:lnSpc>
              <a:spcBef>
                <a:spcPts val="1200"/>
              </a:spcBef>
            </a:pPr>
            <a:r>
              <a:rPr lang="es-ES" sz="1400" b="1" dirty="0" smtClean="0">
                <a:solidFill>
                  <a:srgbClr val="4F81BD">
                    <a:lumMod val="50000"/>
                  </a:srgbClr>
                </a:solidFill>
                <a:latin typeface="GillSans" panose="020B0602020204020204" pitchFamily="34" charset="0"/>
              </a:rPr>
              <a:t>Competencias básicas:</a:t>
            </a:r>
            <a:r>
              <a:rPr lang="es-ES" sz="1400" dirty="0" smtClean="0">
                <a:solidFill>
                  <a:srgbClr val="4F81BD">
                    <a:lumMod val="50000"/>
                  </a:srgbClr>
                </a:solidFill>
                <a:latin typeface="GillSans" panose="020B0602020204020204" pitchFamily="34" charset="0"/>
              </a:rPr>
              <a:t> las mismas que en Educación Primaria.</a:t>
            </a:r>
          </a:p>
          <a:p>
            <a:pPr lvl="0" indent="-285750" algn="l">
              <a:lnSpc>
                <a:spcPts val="1817"/>
              </a:lnSpc>
              <a:spcBef>
                <a:spcPts val="1200"/>
              </a:spcBef>
            </a:pPr>
            <a:endParaRPr lang="es-ES" sz="1400" dirty="0" smtClean="0">
              <a:latin typeface="GillSans" panose="020B0602020204020204" pitchFamily="34" charset="0"/>
            </a:endParaRPr>
          </a:p>
          <a:p>
            <a:pPr lvl="0" indent="-285750" algn="l">
              <a:lnSpc>
                <a:spcPts val="1817"/>
              </a:lnSpc>
              <a:spcBef>
                <a:spcPts val="1200"/>
              </a:spcBef>
            </a:pPr>
            <a:endParaRPr lang="es-ES" sz="1400"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5" name="Subtítulo 2"/>
          <p:cNvSpPr txBox="1">
            <a:spLocks/>
          </p:cNvSpPr>
          <p:nvPr/>
        </p:nvSpPr>
        <p:spPr>
          <a:xfrm>
            <a:off x="4865253" y="1627070"/>
            <a:ext cx="4024507" cy="4373306"/>
          </a:xfrm>
          <a:prstGeom prst="rect">
            <a:avLst/>
          </a:prstGeom>
        </p:spPr>
        <p:txBody>
          <a:bodyPr vert="horz" lIns="91440" tIns="45720" rIns="91440" bIns="45720" rtlCol="0">
            <a:noAutofit/>
          </a:bodyPr>
          <a:lstStyle/>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Asignaturas:</a:t>
            </a:r>
            <a:r>
              <a:rPr lang="es-ES" sz="1400" dirty="0" smtClean="0">
                <a:solidFill>
                  <a:srgbClr val="4F81BD">
                    <a:lumMod val="50000"/>
                  </a:srgbClr>
                </a:solidFill>
                <a:latin typeface="GillSans" panose="020B0602020204020204" pitchFamily="34" charset="0"/>
                <a:cs typeface="Avenir 85 Heavy"/>
              </a:rPr>
              <a:t> troncales, específicas y asignaturas de libre configuración.  En el 2º ciclo, encontramos enseñanzas académicas dirigidas al Bachillerato y enseñanzas aplicadas, dirigidas a la Formación Profesional.</a:t>
            </a:r>
          </a:p>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Evaluación </a:t>
            </a:r>
            <a:r>
              <a:rPr lang="es-ES" sz="1400" b="1" dirty="0" smtClean="0">
                <a:solidFill>
                  <a:srgbClr val="4F81BD">
                    <a:lumMod val="50000"/>
                  </a:srgbClr>
                </a:solidFill>
                <a:latin typeface="GillSans" panose="020B0602020204020204" pitchFamily="34" charset="0"/>
                <a:cs typeface="Avenir 85 Heavy"/>
              </a:rPr>
              <a:t>y promoción:</a:t>
            </a:r>
            <a:r>
              <a:rPr lang="es-ES" sz="1400" dirty="0" smtClean="0">
                <a:solidFill>
                  <a:srgbClr val="4F81BD">
                    <a:lumMod val="50000"/>
                  </a:srgbClr>
                </a:solidFill>
                <a:latin typeface="GillSans" panose="020B0602020204020204" pitchFamily="34" charset="0"/>
                <a:cs typeface="Avenir 85 Heavy"/>
              </a:rPr>
              <a:t> continua</a:t>
            </a:r>
            <a:r>
              <a:rPr lang="es-ES" sz="1400" dirty="0" smtClean="0">
                <a:solidFill>
                  <a:srgbClr val="4F81BD">
                    <a:lumMod val="50000"/>
                  </a:srgbClr>
                </a:solidFill>
                <a:latin typeface="GillSans" panose="020B0602020204020204" pitchFamily="34" charset="0"/>
                <a:cs typeface="Avenir 85 Heavy"/>
              </a:rPr>
              <a:t>,  </a:t>
            </a:r>
            <a:r>
              <a:rPr lang="es-ES" sz="1400" dirty="0" smtClean="0">
                <a:solidFill>
                  <a:srgbClr val="4F81BD">
                    <a:lumMod val="50000"/>
                  </a:srgbClr>
                </a:solidFill>
                <a:latin typeface="GillSans" panose="020B0602020204020204" pitchFamily="34" charset="0"/>
                <a:cs typeface="Avenir 85 Heavy"/>
              </a:rPr>
              <a:t>formativa e integradora. Cuando existe una evaluación positiva en todas las asignaturas o negativa en un máximo de dos </a:t>
            </a:r>
            <a:r>
              <a:rPr lang="es-ES" sz="1400" dirty="0" smtClean="0">
                <a:solidFill>
                  <a:srgbClr val="4F81BD">
                    <a:lumMod val="50000"/>
                  </a:srgbClr>
                </a:solidFill>
                <a:latin typeface="GillSans" panose="020B0602020204020204" pitchFamily="34" charset="0"/>
                <a:cs typeface="Avenir 85 Heavy"/>
              </a:rPr>
              <a:t>asignaturas</a:t>
            </a:r>
            <a:br>
              <a:rPr lang="es-ES" sz="1400" dirty="0" smtClean="0">
                <a:solidFill>
                  <a:srgbClr val="4F81BD">
                    <a:lumMod val="50000"/>
                  </a:srgbClr>
                </a:solidFill>
                <a:latin typeface="GillSans" panose="020B0602020204020204" pitchFamily="34" charset="0"/>
                <a:cs typeface="Avenir 85 Heavy"/>
              </a:rPr>
            </a:br>
            <a:r>
              <a:rPr lang="es-ES" sz="1400" dirty="0" smtClean="0">
                <a:solidFill>
                  <a:srgbClr val="4F81BD">
                    <a:lumMod val="50000"/>
                  </a:srgbClr>
                </a:solidFill>
                <a:latin typeface="GillSans" panose="020B0602020204020204" pitchFamily="34" charset="0"/>
                <a:cs typeface="Avenir 85 Heavy"/>
              </a:rPr>
              <a:t>Sólo se podrá repetir un curso una vez y dos veces en la etapa.</a:t>
            </a:r>
          </a:p>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Titulación: </a:t>
            </a:r>
            <a:r>
              <a:rPr lang="es-ES" sz="1400" dirty="0" smtClean="0">
                <a:solidFill>
                  <a:srgbClr val="4F81BD">
                    <a:lumMod val="50000"/>
                  </a:srgbClr>
                </a:solidFill>
                <a:latin typeface="GillSans" panose="020B0602020204020204" pitchFamily="34" charset="0"/>
                <a:cs typeface="Avenir 85 Heavy"/>
              </a:rPr>
              <a:t>Título de Graduado en Educación Secundaria Obligatoria. </a:t>
            </a:r>
          </a:p>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Salidas y conexiones con otros estudios:</a:t>
            </a:r>
            <a:r>
              <a:rPr lang="es-ES" sz="1400" dirty="0" smtClean="0">
                <a:solidFill>
                  <a:srgbClr val="4F81BD">
                    <a:lumMod val="50000"/>
                  </a:srgbClr>
                </a:solidFill>
                <a:latin typeface="GillSans" panose="020B0602020204020204" pitchFamily="34" charset="0"/>
                <a:cs typeface="Avenir 85 Heavy"/>
              </a:rPr>
              <a:t> acceso al Bachillerato, a la Formación Profesional de Grado Medio y a la incorporación al mercado laboral.</a:t>
            </a:r>
            <a:endParaRPr lang="es-ES" sz="1400" dirty="0" smtClean="0">
              <a:solidFill>
                <a:srgbClr val="4F81BD">
                  <a:lumMod val="50000"/>
                </a:srgbClr>
              </a:solidFill>
              <a:latin typeface="GillSans" panose="020B0602020204020204" pitchFamily="34" charset="0"/>
              <a:cs typeface="Avenir 85 Heavy"/>
            </a:endParaRPr>
          </a:p>
        </p:txBody>
      </p:sp>
      <p:sp>
        <p:nvSpPr>
          <p:cNvPr id="11" name="Título 1"/>
          <p:cNvSpPr>
            <a:spLocks noGrp="1"/>
          </p:cNvSpPr>
          <p:nvPr>
            <p:ph type="ctrTitle"/>
          </p:nvPr>
        </p:nvSpPr>
        <p:spPr>
          <a:xfrm>
            <a:off x="251520" y="496831"/>
            <a:ext cx="8658082" cy="915912"/>
          </a:xfrm>
        </p:spPr>
        <p:txBody>
          <a:bodyPr anchor="t"/>
          <a:lstStyle/>
          <a:p>
            <a:r>
              <a:rPr lang="es-ES_tradnl" sz="3800" b="1" dirty="0" smtClean="0">
                <a:latin typeface="GillSans" panose="020B0602020204020204" pitchFamily="34" charset="0"/>
                <a:cs typeface="Avenir LT 65 Medium"/>
              </a:rPr>
              <a:t>Educaci</a:t>
            </a:r>
            <a:r>
              <a:rPr lang="es-ES_tradnl" sz="3800" b="1" dirty="0" smtClean="0">
                <a:latin typeface="GillSans" panose="020B0602020204020204" pitchFamily="34" charset="0"/>
                <a:cs typeface="Avenir LT 65 Medium"/>
              </a:rPr>
              <a:t>ón Secundaria Obligatoria</a:t>
            </a:r>
            <a:endParaRPr lang="es-ES_tradnl" sz="3800"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1617149"/>
            <a:ext cx="4024507" cy="4383227"/>
          </a:xfrm>
        </p:spPr>
        <p:txBody>
          <a:bodyPr wrap="square">
            <a:normAutofit/>
          </a:bodyPr>
          <a:lstStyle/>
          <a:p>
            <a:pPr lvl="0" indent="-285750" algn="l">
              <a:lnSpc>
                <a:spcPts val="1817"/>
              </a:lnSpc>
              <a:spcBef>
                <a:spcPts val="1200"/>
              </a:spcBef>
            </a:pPr>
            <a:r>
              <a:rPr lang="es-ES" sz="1400" b="1" dirty="0" smtClean="0">
                <a:latin typeface="GillSans" panose="020B0602020204020204" pitchFamily="34" charset="0"/>
              </a:rPr>
              <a:t>Educación </a:t>
            </a:r>
            <a:r>
              <a:rPr lang="es-ES" sz="1400" b="1" dirty="0" smtClean="0">
                <a:latin typeface="GillSans" panose="020B0602020204020204" pitchFamily="34" charset="0"/>
              </a:rPr>
              <a:t>obligatoria y gratuita.</a:t>
            </a:r>
          </a:p>
          <a:p>
            <a:pPr lvl="0" indent="-285750" algn="l">
              <a:lnSpc>
                <a:spcPts val="1817"/>
              </a:lnSpc>
              <a:spcBef>
                <a:spcPts val="1200"/>
              </a:spcBef>
            </a:pPr>
            <a:r>
              <a:rPr lang="es-ES" sz="1400" dirty="0" smtClean="0">
                <a:latin typeface="GillSans" panose="020B0602020204020204" pitchFamily="34" charset="0"/>
              </a:rPr>
              <a:t>Los Ciclos de FPB tienen una </a:t>
            </a:r>
            <a:r>
              <a:rPr lang="es-ES" sz="1400" b="1" dirty="0" smtClean="0">
                <a:latin typeface="GillSans" panose="020B0602020204020204" pitchFamily="34" charset="0"/>
              </a:rPr>
              <a:t>duración de 2 años académicos</a:t>
            </a:r>
            <a:r>
              <a:rPr lang="es-ES" sz="1400" dirty="0" smtClean="0">
                <a:latin typeface="GillSans" panose="020B0602020204020204" pitchFamily="34" charset="0"/>
              </a:rPr>
              <a:t> destinados a personas que no han finalizado la ESO y quieren proseguir sus estudios hacia a un campo de la Formación Profesional. </a:t>
            </a:r>
          </a:p>
          <a:p>
            <a:pPr lvl="0" indent="-285750" algn="l">
              <a:lnSpc>
                <a:spcPts val="1817"/>
              </a:lnSpc>
              <a:spcBef>
                <a:spcPts val="1200"/>
              </a:spcBef>
            </a:pPr>
            <a:r>
              <a:rPr lang="es-ES" sz="1400" dirty="0" smtClean="0">
                <a:latin typeface="GillSans" panose="020B0602020204020204" pitchFamily="34" charset="0"/>
              </a:rPr>
              <a:t>Las características pedagógicas se adaptan a las características específicas del alumnado. Se fomenta el trabajo en equipo, la tutoría y la orientación educativa y profesional.</a:t>
            </a:r>
          </a:p>
          <a:p>
            <a:pPr lvl="0" indent="-285750" algn="l">
              <a:lnSpc>
                <a:spcPts val="1817"/>
              </a:lnSpc>
              <a:spcBef>
                <a:spcPts val="1200"/>
              </a:spcBef>
            </a:pPr>
            <a:r>
              <a:rPr lang="es-ES" sz="1400" b="1" dirty="0" smtClean="0">
                <a:latin typeface="GillSans" panose="020B0602020204020204" pitchFamily="34" charset="0"/>
              </a:rPr>
              <a:t>Requisitos:</a:t>
            </a:r>
            <a:r>
              <a:rPr lang="es-ES" sz="1400" dirty="0" smtClean="0">
                <a:latin typeface="GillSans" panose="020B0602020204020204" pitchFamily="34" charset="0"/>
              </a:rPr>
              <a:t> tener un mínimo de 15 años (cumplidos o cumplirlos durante el año en curso) y no superar los 17 años; haber cursado 3º de ESO. Excepcionalmente se puede acceder si has cursado 2º de ESO</a:t>
            </a:r>
            <a:r>
              <a:rPr lang="es-ES" sz="1400" dirty="0" smtClean="0">
                <a:latin typeface="GillSans" panose="020B0602020204020204" pitchFamily="34" charset="0"/>
              </a:rPr>
              <a:t>;  </a:t>
            </a:r>
            <a:r>
              <a:rPr lang="es-ES" sz="1400" dirty="0" smtClean="0">
                <a:latin typeface="GillSans" panose="020B0602020204020204" pitchFamily="34" charset="0"/>
              </a:rPr>
              <a:t>haber recibido una recomendación del equipo docente de la ESO, con el consentimiento de tus tutores legales.</a:t>
            </a:r>
          </a:p>
          <a:p>
            <a:pPr lvl="0" indent="-285750" algn="l">
              <a:lnSpc>
                <a:spcPts val="1817"/>
              </a:lnSpc>
              <a:spcBef>
                <a:spcPts val="1200"/>
              </a:spcBef>
            </a:pPr>
            <a:endParaRPr lang="es-ES" sz="1400"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5" name="Subtítulo 2"/>
          <p:cNvSpPr txBox="1">
            <a:spLocks/>
          </p:cNvSpPr>
          <p:nvPr/>
        </p:nvSpPr>
        <p:spPr>
          <a:xfrm>
            <a:off x="4865253" y="1627070"/>
            <a:ext cx="4024507" cy="4373306"/>
          </a:xfrm>
          <a:prstGeom prst="rect">
            <a:avLst/>
          </a:prstGeom>
        </p:spPr>
        <p:txBody>
          <a:bodyPr vert="horz" lIns="91440" tIns="45720" rIns="91440" bIns="45720" rtlCol="0">
            <a:noAutofit/>
          </a:bodyPr>
          <a:lstStyle/>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Módulos:</a:t>
            </a:r>
            <a:r>
              <a:rPr lang="es-ES" sz="1400" dirty="0" smtClean="0">
                <a:solidFill>
                  <a:srgbClr val="4F81BD">
                    <a:lumMod val="50000"/>
                  </a:srgbClr>
                </a:solidFill>
                <a:latin typeface="GillSans" panose="020B0602020204020204" pitchFamily="34" charset="0"/>
                <a:cs typeface="Avenir 85 Heavy"/>
              </a:rPr>
              <a:t> están asociados a unidades de competencia del Catálogo Nacional de Cualificaciones Profesionales.</a:t>
            </a:r>
          </a:p>
          <a:p>
            <a:pPr lvl="0" indent="-285750">
              <a:lnSpc>
                <a:spcPts val="1817"/>
              </a:lnSpc>
              <a:spcBef>
                <a:spcPts val="1200"/>
              </a:spcBef>
            </a:pPr>
            <a:r>
              <a:rPr lang="es-ES" sz="1400" dirty="0" smtClean="0">
                <a:solidFill>
                  <a:srgbClr val="4F81BD">
                    <a:lumMod val="50000"/>
                  </a:srgbClr>
                </a:solidFill>
                <a:latin typeface="GillSans" panose="020B0602020204020204" pitchFamily="34" charset="0"/>
                <a:cs typeface="Avenir 85 Heavy"/>
              </a:rPr>
              <a:t>Módulos asociados a los </a:t>
            </a:r>
            <a:r>
              <a:rPr lang="es-ES" sz="1400" b="1" dirty="0" smtClean="0">
                <a:solidFill>
                  <a:srgbClr val="4F81BD">
                    <a:lumMod val="50000"/>
                  </a:srgbClr>
                </a:solidFill>
                <a:latin typeface="GillSans" panose="020B0602020204020204" pitchFamily="34" charset="0"/>
                <a:cs typeface="Avenir 85 Heavy"/>
              </a:rPr>
              <a:t>bloques comunes</a:t>
            </a:r>
            <a:r>
              <a:rPr lang="es-ES" sz="1400" dirty="0" smtClean="0">
                <a:solidFill>
                  <a:srgbClr val="4F81BD">
                    <a:lumMod val="50000"/>
                  </a:srgbClr>
                </a:solidFill>
                <a:latin typeface="GillSans" panose="020B0602020204020204" pitchFamily="34" charset="0"/>
                <a:cs typeface="Avenir 85 Heavy"/>
              </a:rPr>
              <a:t> de: Comunicación y sociedad; Ciencias aplicadas;  Módulo de </a:t>
            </a:r>
            <a:r>
              <a:rPr lang="es-ES" sz="1400" b="1" dirty="0" smtClean="0">
                <a:solidFill>
                  <a:srgbClr val="4F81BD">
                    <a:lumMod val="50000"/>
                  </a:srgbClr>
                </a:solidFill>
                <a:latin typeface="GillSans" panose="020B0602020204020204" pitchFamily="34" charset="0"/>
                <a:cs typeface="Avenir 85 Heavy"/>
              </a:rPr>
              <a:t>formación en centros de trabajo</a:t>
            </a:r>
            <a:r>
              <a:rPr lang="es-ES" sz="1400" dirty="0" smtClean="0">
                <a:solidFill>
                  <a:srgbClr val="4F81BD">
                    <a:lumMod val="50000"/>
                  </a:srgbClr>
                </a:solidFill>
                <a:latin typeface="GillSans" panose="020B0602020204020204" pitchFamily="34" charset="0"/>
                <a:cs typeface="Avenir 85 Heavy"/>
              </a:rPr>
              <a:t>.</a:t>
            </a:r>
          </a:p>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Titulación:</a:t>
            </a:r>
            <a:r>
              <a:rPr lang="es-ES" sz="1400" dirty="0" smtClean="0">
                <a:solidFill>
                  <a:srgbClr val="4F81BD">
                    <a:lumMod val="50000"/>
                  </a:srgbClr>
                </a:solidFill>
                <a:latin typeface="GillSans" panose="020B0602020204020204" pitchFamily="34" charset="0"/>
                <a:cs typeface="Avenir 85 Heavy"/>
              </a:rPr>
              <a:t> Título de Técnico Profesional Básico de la familia correspondiente, como también de una cualificación de nivel 1 del Catálogo Nacional de las Cualificaciones Profesionales.</a:t>
            </a:r>
          </a:p>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Salidas y conexiones con otros estudios:</a:t>
            </a:r>
            <a:r>
              <a:rPr lang="es-ES" sz="1400" dirty="0" smtClean="0">
                <a:solidFill>
                  <a:srgbClr val="4F81BD">
                    <a:lumMod val="50000"/>
                  </a:srgbClr>
                </a:solidFill>
                <a:latin typeface="GillSans" panose="020B0602020204020204" pitchFamily="34" charset="0"/>
                <a:cs typeface="Avenir 85 Heavy"/>
              </a:rPr>
              <a:t> acceso a los Ciclos Formativos de Grado Medio.</a:t>
            </a:r>
            <a:endParaRPr lang="es-ES" sz="1400" dirty="0" smtClean="0">
              <a:solidFill>
                <a:srgbClr val="4F81BD">
                  <a:lumMod val="50000"/>
                </a:srgbClr>
              </a:solidFill>
              <a:latin typeface="GillSans" panose="020B0602020204020204" pitchFamily="34" charset="0"/>
              <a:cs typeface="Avenir 85 Heavy"/>
            </a:endParaRPr>
          </a:p>
        </p:txBody>
      </p:sp>
      <p:sp>
        <p:nvSpPr>
          <p:cNvPr id="11" name="Título 1"/>
          <p:cNvSpPr>
            <a:spLocks noGrp="1"/>
          </p:cNvSpPr>
          <p:nvPr>
            <p:ph type="ctrTitle"/>
          </p:nvPr>
        </p:nvSpPr>
        <p:spPr>
          <a:xfrm>
            <a:off x="251520" y="496831"/>
            <a:ext cx="8658082" cy="915912"/>
          </a:xfrm>
        </p:spPr>
        <p:txBody>
          <a:bodyPr anchor="t"/>
          <a:lstStyle/>
          <a:p>
            <a:r>
              <a:rPr lang="es-ES_tradnl" sz="3800" b="1" dirty="0" smtClean="0">
                <a:latin typeface="GillSans" panose="020B0602020204020204" pitchFamily="34" charset="0"/>
                <a:cs typeface="Avenir LT 65 Medium"/>
              </a:rPr>
              <a:t>Formaci</a:t>
            </a:r>
            <a:r>
              <a:rPr lang="es-ES_tradnl" sz="3800" b="1" dirty="0" smtClean="0">
                <a:latin typeface="GillSans" panose="020B0602020204020204" pitchFamily="34" charset="0"/>
                <a:cs typeface="Avenir LT 65 Medium"/>
              </a:rPr>
              <a:t>ón Profesional Básica</a:t>
            </a:r>
            <a:endParaRPr lang="es-ES_tradnl" sz="3800"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1379045"/>
            <a:ext cx="4153487" cy="4383227"/>
          </a:xfrm>
        </p:spPr>
        <p:txBody>
          <a:bodyPr wrap="square">
            <a:normAutofit/>
          </a:bodyPr>
          <a:lstStyle/>
          <a:p>
            <a:pPr lvl="0" indent="-285750" algn="l">
              <a:lnSpc>
                <a:spcPts val="1817"/>
              </a:lnSpc>
              <a:spcBef>
                <a:spcPts val="1200"/>
              </a:spcBef>
            </a:pPr>
            <a:r>
              <a:rPr lang="es-ES" sz="1400" b="1" dirty="0" smtClean="0">
                <a:latin typeface="GillSans" panose="020B0602020204020204" pitchFamily="34" charset="0"/>
              </a:rPr>
              <a:t>Objetivos</a:t>
            </a:r>
            <a:r>
              <a:rPr lang="es-ES" sz="1400" b="1" dirty="0" smtClean="0">
                <a:latin typeface="GillSans" panose="020B0602020204020204" pitchFamily="34" charset="0"/>
              </a:rPr>
              <a:t>:</a:t>
            </a:r>
            <a:r>
              <a:rPr lang="es-ES" sz="1400" dirty="0" smtClean="0">
                <a:latin typeface="GillSans" panose="020B0602020204020204" pitchFamily="34" charset="0"/>
              </a:rPr>
              <a:t> Realizar tareas de manipulación de herramientas y aplicación de técnicas que exigen unos niveles mínimos de habilidad. Conseguir todas aquellas actitudes que permitan al alumnado adaptarse a las situaciones laborales presentes y futuras y asumir responsabilidades en una profesión determinada.</a:t>
            </a:r>
          </a:p>
          <a:p>
            <a:pPr lvl="0" indent="-285750" algn="l">
              <a:lnSpc>
                <a:spcPts val="1817"/>
              </a:lnSpc>
              <a:spcBef>
                <a:spcPts val="1200"/>
              </a:spcBef>
            </a:pPr>
            <a:r>
              <a:rPr lang="es-ES" sz="1400" b="1" dirty="0" smtClean="0">
                <a:latin typeface="GillSans" panose="020B0602020204020204" pitchFamily="34" charset="0"/>
              </a:rPr>
              <a:t>Vías de acceso:</a:t>
            </a:r>
            <a:r>
              <a:rPr lang="es-ES" sz="1400" b="1" dirty="0" smtClean="0">
                <a:latin typeface="GillSans" panose="020B0602020204020204" pitchFamily="34" charset="0"/>
              </a:rPr>
              <a:t> </a:t>
            </a:r>
            <a:r>
              <a:rPr lang="es-ES" sz="1400" dirty="0" smtClean="0">
                <a:latin typeface="GillSans" panose="020B0602020204020204" pitchFamily="34" charset="0"/>
              </a:rPr>
              <a:t/>
            </a:r>
            <a:br>
              <a:rPr lang="es-ES" sz="1400" dirty="0" smtClean="0">
                <a:latin typeface="GillSans" panose="020B0602020204020204" pitchFamily="34" charset="0"/>
              </a:rPr>
            </a:br>
            <a:r>
              <a:rPr lang="es-ES" sz="1400" b="1" i="1" dirty="0" smtClean="0">
                <a:latin typeface="GillSans" panose="020B0602020204020204" pitchFamily="34" charset="0"/>
              </a:rPr>
              <a:t>Grado medio:</a:t>
            </a:r>
            <a:r>
              <a:rPr lang="es-ES" sz="1400" dirty="0" smtClean="0">
                <a:latin typeface="GillSans" panose="020B0602020204020204" pitchFamily="34" charset="0"/>
              </a:rPr>
              <a:t> </a:t>
            </a:r>
            <a:r>
              <a:rPr lang="es-ES" sz="1400" u="sng" dirty="0" smtClean="0">
                <a:latin typeface="GillSans" panose="020B0602020204020204" pitchFamily="34" charset="0"/>
              </a:rPr>
              <a:t>con </a:t>
            </a:r>
            <a:r>
              <a:rPr lang="es-ES" sz="1400" u="sng" dirty="0" smtClean="0">
                <a:latin typeface="GillSans" panose="020B0602020204020204" pitchFamily="34" charset="0"/>
              </a:rPr>
              <a:t>titulación </a:t>
            </a:r>
            <a:r>
              <a:rPr lang="es-ES" sz="1400" u="sng" dirty="0" smtClean="0">
                <a:latin typeface="GillSans" panose="020B0602020204020204" pitchFamily="34" charset="0"/>
              </a:rPr>
              <a:t>académica</a:t>
            </a:r>
            <a:r>
              <a:rPr lang="es-ES" sz="1400" dirty="0" smtClean="0">
                <a:latin typeface="GillSans" panose="020B0602020204020204" pitchFamily="34" charset="0"/>
              </a:rPr>
              <a:t>: haber </a:t>
            </a:r>
            <a:r>
              <a:rPr lang="es-ES" sz="1400" dirty="0" smtClean="0">
                <a:latin typeface="GillSans" panose="020B0602020204020204" pitchFamily="34" charset="0"/>
              </a:rPr>
              <a:t>superado la </a:t>
            </a:r>
            <a:r>
              <a:rPr lang="es-ES" sz="1400" dirty="0" smtClean="0">
                <a:latin typeface="GillSans" panose="020B0602020204020204" pitchFamily="34" charset="0"/>
              </a:rPr>
              <a:t>ESO </a:t>
            </a:r>
            <a:r>
              <a:rPr lang="es-ES" sz="1400" dirty="0" smtClean="0">
                <a:latin typeface="GillSans" panose="020B0602020204020204" pitchFamily="34" charset="0"/>
              </a:rPr>
              <a:t>o equivalente a efectos </a:t>
            </a:r>
            <a:r>
              <a:rPr lang="es-ES" sz="1400" dirty="0" smtClean="0">
                <a:latin typeface="GillSans" panose="020B0602020204020204" pitchFamily="34" charset="0"/>
              </a:rPr>
              <a:t>académicos. Estar </a:t>
            </a:r>
            <a:r>
              <a:rPr lang="es-ES" sz="1400" dirty="0" smtClean="0">
                <a:latin typeface="GillSans" panose="020B0602020204020204" pitchFamily="34" charset="0"/>
              </a:rPr>
              <a:t>en posesión de un título de FP </a:t>
            </a:r>
            <a:r>
              <a:rPr lang="es-ES" sz="1400" dirty="0" smtClean="0">
                <a:latin typeface="GillSans" panose="020B0602020204020204" pitchFamily="34" charset="0"/>
              </a:rPr>
              <a:t>Básica. </a:t>
            </a:r>
            <a:r>
              <a:rPr lang="es-ES" sz="1400" u="sng" dirty="0" smtClean="0">
                <a:latin typeface="GillSans" panose="020B0602020204020204" pitchFamily="34" charset="0"/>
              </a:rPr>
              <a:t>Sin </a:t>
            </a:r>
            <a:r>
              <a:rPr lang="es-ES" sz="1400" u="sng" dirty="0" smtClean="0">
                <a:latin typeface="GillSans" panose="020B0602020204020204" pitchFamily="34" charset="0"/>
              </a:rPr>
              <a:t>titulación académica:</a:t>
            </a:r>
            <a:r>
              <a:rPr lang="es-ES" sz="1400" dirty="0" smtClean="0">
                <a:latin typeface="GillSans" panose="020B0602020204020204" pitchFamily="34" charset="0"/>
              </a:rPr>
              <a:t> haber superado los módulos obligatorios de un Programa de Cualificación Profesional Inicial (PCPI), el curso de formación específico  para el acceso a ciclos de grado medio en centros públicos o privados autorizados por la Administración educativa o la prueba de acceso a ciclos formativos de grado medio.</a:t>
            </a:r>
            <a:endParaRPr lang="es-ES" sz="1400"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5" name="Subtítulo 2"/>
          <p:cNvSpPr txBox="1">
            <a:spLocks/>
          </p:cNvSpPr>
          <p:nvPr/>
        </p:nvSpPr>
        <p:spPr>
          <a:xfrm>
            <a:off x="4742529" y="1388966"/>
            <a:ext cx="4147232" cy="4373306"/>
          </a:xfrm>
          <a:prstGeom prst="rect">
            <a:avLst/>
          </a:prstGeom>
        </p:spPr>
        <p:txBody>
          <a:bodyPr vert="horz" lIns="91440" tIns="45720" rIns="91440" bIns="45720" rtlCol="0">
            <a:noAutofit/>
          </a:bodyPr>
          <a:lstStyle/>
          <a:p>
            <a:pPr lvl="0" indent="-285750">
              <a:lnSpc>
                <a:spcPts val="1817"/>
              </a:lnSpc>
              <a:spcBef>
                <a:spcPts val="1200"/>
              </a:spcBef>
            </a:pPr>
            <a:r>
              <a:rPr lang="es-ES" sz="1400" b="1" i="1" dirty="0" smtClean="0">
                <a:solidFill>
                  <a:srgbClr val="4F81BD">
                    <a:lumMod val="50000"/>
                  </a:srgbClr>
                </a:solidFill>
                <a:latin typeface="GillSans" panose="020B0602020204020204" pitchFamily="34" charset="0"/>
                <a:cs typeface="Avenir 85 Heavy"/>
              </a:rPr>
              <a:t>Grado superior:</a:t>
            </a:r>
            <a:r>
              <a:rPr lang="es-ES" sz="1400" dirty="0" smtClean="0">
                <a:solidFill>
                  <a:srgbClr val="4F81BD">
                    <a:lumMod val="50000"/>
                  </a:srgbClr>
                </a:solidFill>
                <a:latin typeface="GillSans" panose="020B0602020204020204" pitchFamily="34" charset="0"/>
                <a:cs typeface="Avenir 85 Heavy"/>
              </a:rPr>
              <a:t> </a:t>
            </a:r>
            <a:r>
              <a:rPr lang="es-ES" sz="1400" u="sng" dirty="0" smtClean="0">
                <a:solidFill>
                  <a:srgbClr val="4F81BD">
                    <a:lumMod val="50000"/>
                  </a:srgbClr>
                </a:solidFill>
                <a:latin typeface="GillSans" panose="020B0602020204020204" pitchFamily="34" charset="0"/>
                <a:cs typeface="Avenir 85 Heavy"/>
              </a:rPr>
              <a:t>con titulación académica:</a:t>
            </a:r>
            <a:r>
              <a:rPr lang="es-ES" sz="1400" dirty="0" smtClean="0">
                <a:solidFill>
                  <a:srgbClr val="4F81BD">
                    <a:lumMod val="50000"/>
                  </a:srgbClr>
                </a:solidFill>
                <a:latin typeface="GillSans" panose="020B0602020204020204" pitchFamily="34" charset="0"/>
                <a:cs typeface="Avenir 85 Heavy"/>
              </a:rPr>
              <a:t> haber superado un bachillerato o equivalente o estar en posesión de un título de Grado Medio. </a:t>
            </a:r>
            <a:r>
              <a:rPr lang="es-ES" sz="1400" u="sng" dirty="0" smtClean="0">
                <a:solidFill>
                  <a:srgbClr val="4F81BD">
                    <a:lumMod val="50000"/>
                  </a:srgbClr>
                </a:solidFill>
                <a:latin typeface="GillSans" panose="020B0602020204020204" pitchFamily="34" charset="0"/>
                <a:cs typeface="Avenir 85 Heavy"/>
              </a:rPr>
              <a:t>Sin titulación académica:</a:t>
            </a:r>
            <a:r>
              <a:rPr lang="es-ES" sz="1400" dirty="0" smtClean="0">
                <a:solidFill>
                  <a:srgbClr val="4F81BD">
                    <a:lumMod val="50000"/>
                  </a:srgbClr>
                </a:solidFill>
                <a:latin typeface="GillSans" panose="020B0602020204020204" pitchFamily="34" charset="0"/>
                <a:cs typeface="Avenir 85 Heavy"/>
              </a:rPr>
              <a:t> haber superado  una prueba de acceso, poseer un título de Técnico de Grado Medio y haber superado el curso de preparación para la incorporación a CFGS.</a:t>
            </a:r>
          </a:p>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Módulos:</a:t>
            </a:r>
            <a:r>
              <a:rPr lang="es-ES" sz="1400" dirty="0" smtClean="0">
                <a:solidFill>
                  <a:srgbClr val="4F81BD">
                    <a:lumMod val="50000"/>
                  </a:srgbClr>
                </a:solidFill>
                <a:latin typeface="GillSans" panose="020B0602020204020204" pitchFamily="34" charset="0"/>
                <a:cs typeface="Avenir 85 Heavy"/>
              </a:rPr>
              <a:t> asociados a unidades de competencia del Catálogo Nacional de Cualificaciones Profesionales. Módulos asociados a la rama profesional y Módulo de formación en centros de trabajo.</a:t>
            </a:r>
          </a:p>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Titulación:</a:t>
            </a:r>
            <a:r>
              <a:rPr lang="es-ES" sz="1400" dirty="0" smtClean="0">
                <a:solidFill>
                  <a:srgbClr val="4F81BD">
                    <a:lumMod val="50000"/>
                  </a:srgbClr>
                </a:solidFill>
                <a:latin typeface="GillSans" panose="020B0602020204020204" pitchFamily="34" charset="0"/>
                <a:cs typeface="Avenir 85 Heavy"/>
              </a:rPr>
              <a:t> Técnico de la </a:t>
            </a:r>
            <a:r>
              <a:rPr lang="es-ES" sz="1400" dirty="0" smtClean="0">
                <a:solidFill>
                  <a:srgbClr val="4F81BD">
                    <a:lumMod val="50000"/>
                  </a:srgbClr>
                </a:solidFill>
                <a:latin typeface="GillSans" panose="020B0602020204020204" pitchFamily="34" charset="0"/>
                <a:cs typeface="Avenir 85 Heavy"/>
              </a:rPr>
              <a:t>profesión correspondiente</a:t>
            </a:r>
            <a:r>
              <a:rPr lang="es-ES" sz="1400" dirty="0" smtClean="0">
                <a:solidFill>
                  <a:srgbClr val="4F81BD">
                    <a:lumMod val="50000"/>
                  </a:srgbClr>
                </a:solidFill>
                <a:latin typeface="GillSans" panose="020B0602020204020204" pitchFamily="34" charset="0"/>
                <a:cs typeface="Avenir 85 Heavy"/>
              </a:rPr>
              <a:t>.</a:t>
            </a:r>
          </a:p>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Salidas y conexiones con otros estudios</a:t>
            </a:r>
            <a:r>
              <a:rPr lang="es-ES" sz="1400" dirty="0" smtClean="0">
                <a:solidFill>
                  <a:srgbClr val="4F81BD">
                    <a:lumMod val="50000"/>
                  </a:srgbClr>
                </a:solidFill>
                <a:latin typeface="GillSans" panose="020B0602020204020204" pitchFamily="34" charset="0"/>
                <a:cs typeface="Avenir 85 Heavy"/>
              </a:rPr>
              <a:t>: otros ciclos formativos de grado medio o superior según corresponda, Ciclos formativos de Grado Superior de Enseñanzas Artísticas o  Deportivas (superando su prueba de acceso), Bachillerato y Universidad.</a:t>
            </a:r>
            <a:endParaRPr lang="es-ES" sz="1400" dirty="0" smtClean="0">
              <a:solidFill>
                <a:srgbClr val="4F81BD">
                  <a:lumMod val="50000"/>
                </a:srgbClr>
              </a:solidFill>
              <a:latin typeface="GillSans" panose="020B0602020204020204" pitchFamily="34" charset="0"/>
              <a:cs typeface="Avenir 85 Heavy"/>
            </a:endParaRPr>
          </a:p>
        </p:txBody>
      </p:sp>
      <p:sp>
        <p:nvSpPr>
          <p:cNvPr id="11" name="Título 1"/>
          <p:cNvSpPr>
            <a:spLocks noGrp="1"/>
          </p:cNvSpPr>
          <p:nvPr>
            <p:ph type="ctrTitle"/>
          </p:nvPr>
        </p:nvSpPr>
        <p:spPr>
          <a:xfrm>
            <a:off x="251520" y="496831"/>
            <a:ext cx="8658082" cy="915912"/>
          </a:xfrm>
        </p:spPr>
        <p:txBody>
          <a:bodyPr anchor="t"/>
          <a:lstStyle/>
          <a:p>
            <a:r>
              <a:rPr lang="es-ES_tradnl" sz="2900" b="1" dirty="0" smtClean="0">
                <a:latin typeface="GillSans" panose="020B0602020204020204" pitchFamily="34" charset="0"/>
                <a:cs typeface="Avenir LT 65 Medium"/>
              </a:rPr>
              <a:t>Ciclos Formativos de Grado Medio y Superior</a:t>
            </a:r>
            <a:endParaRPr lang="es-ES_tradnl" sz="2900"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1617149"/>
            <a:ext cx="4024507" cy="4383227"/>
          </a:xfrm>
        </p:spPr>
        <p:txBody>
          <a:bodyPr>
            <a:normAutofit/>
          </a:bodyPr>
          <a:lstStyle/>
          <a:p>
            <a:pPr lvl="0" indent="-285750" algn="l">
              <a:lnSpc>
                <a:spcPts val="1817"/>
              </a:lnSpc>
              <a:spcBef>
                <a:spcPts val="1200"/>
              </a:spcBef>
            </a:pPr>
            <a:r>
              <a:rPr lang="es-ES" sz="1400" b="1" dirty="0" smtClean="0">
                <a:latin typeface="GillSans" panose="020B0602020204020204" pitchFamily="34" charset="0"/>
              </a:rPr>
              <a:t>Carácter voluntario</a:t>
            </a:r>
          </a:p>
          <a:p>
            <a:pPr lvl="0" indent="-285750" algn="l">
              <a:lnSpc>
                <a:spcPts val="1817"/>
              </a:lnSpc>
              <a:spcBef>
                <a:spcPts val="1200"/>
              </a:spcBef>
            </a:pPr>
            <a:r>
              <a:rPr lang="es-ES" sz="1400" b="1" dirty="0" smtClean="0">
                <a:latin typeface="GillSans" panose="020B0602020204020204" pitchFamily="34" charset="0"/>
              </a:rPr>
              <a:t>2 cursos académicos</a:t>
            </a:r>
          </a:p>
          <a:p>
            <a:pPr lvl="0" indent="-285750" algn="l">
              <a:lnSpc>
                <a:spcPts val="1817"/>
              </a:lnSpc>
              <a:spcBef>
                <a:spcPts val="1200"/>
              </a:spcBef>
            </a:pPr>
            <a:r>
              <a:rPr lang="es-ES" sz="1400" b="1" dirty="0" smtClean="0">
                <a:latin typeface="GillSans" panose="020B0602020204020204" pitchFamily="34" charset="0"/>
              </a:rPr>
              <a:t>Finalidades:</a:t>
            </a:r>
            <a:r>
              <a:rPr lang="es-ES" sz="1400" dirty="0" smtClean="0">
                <a:latin typeface="GillSans" panose="020B0602020204020204" pitchFamily="34" charset="0"/>
              </a:rPr>
              <a:t> dar al alumno una formación general, favoreciendo una mayor madurez intelectual y personal, así como una mayor capacidad para adquirir una amplia gama de saberes y habilidades.</a:t>
            </a:r>
            <a:r>
              <a:rPr lang="es-ES" sz="1400" dirty="0" smtClean="0">
                <a:latin typeface="GillSans" panose="020B0602020204020204" pitchFamily="34" charset="0"/>
              </a:rPr>
              <a:t> </a:t>
            </a:r>
            <a:br>
              <a:rPr lang="es-ES" sz="1400" dirty="0" smtClean="0">
                <a:latin typeface="GillSans" panose="020B0602020204020204" pitchFamily="34" charset="0"/>
              </a:rPr>
            </a:br>
            <a:r>
              <a:rPr lang="es-ES" sz="1400" dirty="0" smtClean="0">
                <a:latin typeface="GillSans" panose="020B0602020204020204" pitchFamily="34" charset="0"/>
              </a:rPr>
              <a:t>Preparar </a:t>
            </a:r>
            <a:r>
              <a:rPr lang="es-ES" sz="1400" dirty="0" smtClean="0">
                <a:latin typeface="GillSans" panose="020B0602020204020204" pitchFamily="34" charset="0"/>
              </a:rPr>
              <a:t>al alumno asegurando las bases para estudios posteriores, tanto universitarios como de formación </a:t>
            </a:r>
            <a:r>
              <a:rPr lang="es-ES" sz="1400" dirty="0" smtClean="0">
                <a:latin typeface="GillSans" panose="020B0602020204020204" pitchFamily="34" charset="0"/>
              </a:rPr>
              <a:t>profesional.</a:t>
            </a:r>
            <a:br>
              <a:rPr lang="es-ES" sz="1400" dirty="0" smtClean="0">
                <a:latin typeface="GillSans" panose="020B0602020204020204" pitchFamily="34" charset="0"/>
              </a:rPr>
            </a:br>
            <a:r>
              <a:rPr lang="es-ES" sz="1400" dirty="0" smtClean="0">
                <a:latin typeface="GillSans" panose="020B0602020204020204" pitchFamily="34" charset="0"/>
              </a:rPr>
              <a:t>Orientar </a:t>
            </a:r>
            <a:r>
              <a:rPr lang="es-ES" sz="1400" dirty="0" smtClean="0">
                <a:latin typeface="GillSans" panose="020B0602020204020204" pitchFamily="34" charset="0"/>
              </a:rPr>
              <a:t>al alumno permitiéndole ir dibujando sus preferencias e intereses.</a:t>
            </a:r>
          </a:p>
          <a:p>
            <a:pPr lvl="0" indent="-285750" algn="l">
              <a:lnSpc>
                <a:spcPts val="1817"/>
              </a:lnSpc>
              <a:spcBef>
                <a:spcPts val="1200"/>
              </a:spcBef>
            </a:pPr>
            <a:r>
              <a:rPr lang="es-ES" sz="1400" b="1" dirty="0" smtClean="0">
                <a:latin typeface="GillSans" panose="020B0602020204020204" pitchFamily="34" charset="0"/>
              </a:rPr>
              <a:t>Vías de acceso:</a:t>
            </a:r>
            <a:r>
              <a:rPr lang="es-ES" sz="1400" dirty="0" smtClean="0">
                <a:latin typeface="GillSans" panose="020B0602020204020204" pitchFamily="34" charset="0"/>
              </a:rPr>
              <a:t> Estar en posesión del Título de Graduado en ESO. Título de Técnico Deportivo o de Técnico de Artes Plásticas y Diseño.</a:t>
            </a:r>
            <a:endParaRPr lang="es-ES" sz="1400"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5" name="Subtítulo 2"/>
          <p:cNvSpPr txBox="1">
            <a:spLocks/>
          </p:cNvSpPr>
          <p:nvPr/>
        </p:nvSpPr>
        <p:spPr>
          <a:xfrm>
            <a:off x="4865253" y="1627070"/>
            <a:ext cx="4024507" cy="4373306"/>
          </a:xfrm>
          <a:prstGeom prst="rect">
            <a:avLst/>
          </a:prstGeom>
        </p:spPr>
        <p:txBody>
          <a:bodyPr vert="horz" lIns="91440" tIns="45720" rIns="91440" bIns="45720" rtlCol="0">
            <a:noAutofit/>
          </a:bodyPr>
          <a:lstStyle/>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Modalidades</a:t>
            </a:r>
            <a:r>
              <a:rPr lang="es-ES" sz="1400" b="1" dirty="0" smtClean="0">
                <a:solidFill>
                  <a:srgbClr val="4F81BD">
                    <a:lumMod val="50000"/>
                  </a:srgbClr>
                </a:solidFill>
                <a:latin typeface="GillSans" panose="020B0602020204020204" pitchFamily="34" charset="0"/>
                <a:cs typeface="Avenir 85 Heavy"/>
              </a:rPr>
              <a:t>:</a:t>
            </a:r>
            <a:r>
              <a:rPr lang="es-ES" sz="1400" dirty="0" smtClean="0">
                <a:solidFill>
                  <a:srgbClr val="4F81BD">
                    <a:lumMod val="50000"/>
                  </a:srgbClr>
                </a:solidFill>
                <a:latin typeface="GillSans" panose="020B0602020204020204" pitchFamily="34" charset="0"/>
                <a:cs typeface="Avenir 85 Heavy"/>
              </a:rPr>
              <a:t> Ciencias, Humanidades y Ciencias Sociales, Artes.</a:t>
            </a:r>
          </a:p>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Asignaturas:</a:t>
            </a:r>
            <a:r>
              <a:rPr lang="es-ES" sz="1400" dirty="0" smtClean="0">
                <a:solidFill>
                  <a:srgbClr val="4F81BD">
                    <a:lumMod val="50000"/>
                  </a:srgbClr>
                </a:solidFill>
                <a:latin typeface="GillSans" panose="020B0602020204020204" pitchFamily="34" charset="0"/>
                <a:cs typeface="Avenir 85 Heavy"/>
              </a:rPr>
              <a:t> </a:t>
            </a:r>
            <a:r>
              <a:rPr lang="es-ES" sz="1400" u="sng" dirty="0" smtClean="0">
                <a:solidFill>
                  <a:srgbClr val="4F81BD">
                    <a:lumMod val="50000"/>
                  </a:srgbClr>
                </a:solidFill>
                <a:latin typeface="GillSans" panose="020B0602020204020204" pitchFamily="34" charset="0"/>
                <a:cs typeface="Avenir 85 Heavy"/>
              </a:rPr>
              <a:t>troncales:</a:t>
            </a:r>
            <a:r>
              <a:rPr lang="es-ES" sz="1400" dirty="0" smtClean="0">
                <a:solidFill>
                  <a:srgbClr val="4F81BD">
                    <a:lumMod val="50000"/>
                  </a:srgbClr>
                </a:solidFill>
                <a:latin typeface="GillSans" panose="020B0602020204020204" pitchFamily="34" charset="0"/>
                <a:cs typeface="Avenir 85 Heavy"/>
              </a:rPr>
              <a:t> dan una formación general al alumnado. Algunas de ellas son obligatorias y algunas varían en función de la modalidad de bachillerato. </a:t>
            </a:r>
            <a:r>
              <a:rPr lang="es-ES" sz="1400" u="sng" dirty="0" smtClean="0">
                <a:solidFill>
                  <a:srgbClr val="4F81BD">
                    <a:lumMod val="50000"/>
                  </a:srgbClr>
                </a:solidFill>
                <a:latin typeface="GillSans" panose="020B0602020204020204" pitchFamily="34" charset="0"/>
                <a:cs typeface="Avenir 85 Heavy"/>
              </a:rPr>
              <a:t>Específicas:</a:t>
            </a:r>
            <a:r>
              <a:rPr lang="es-ES" sz="1400" dirty="0" smtClean="0">
                <a:solidFill>
                  <a:srgbClr val="4F81BD">
                    <a:lumMod val="50000"/>
                  </a:srgbClr>
                </a:solidFill>
                <a:latin typeface="GillSans" panose="020B0602020204020204" pitchFamily="34" charset="0"/>
                <a:cs typeface="Avenir 85 Heavy"/>
              </a:rPr>
              <a:t> son asignaturas para poder profundizar en la modalidad de bachillerato escogida. Los centros y las administraciones educativas pueden fijar su oferta. </a:t>
            </a:r>
            <a:r>
              <a:rPr lang="es-ES" sz="1400" u="sng" dirty="0" smtClean="0">
                <a:solidFill>
                  <a:srgbClr val="4F81BD">
                    <a:lumMod val="50000"/>
                  </a:srgbClr>
                </a:solidFill>
                <a:latin typeface="GillSans" panose="020B0602020204020204" pitchFamily="34" charset="0"/>
                <a:cs typeface="Avenir 85 Heavy"/>
              </a:rPr>
              <a:t>De libre configuración</a:t>
            </a:r>
          </a:p>
          <a:p>
            <a:pPr lvl="0" indent="-285750">
              <a:lnSpc>
                <a:spcPts val="1817"/>
              </a:lnSpc>
              <a:spcBef>
                <a:spcPts val="1200"/>
              </a:spcBef>
            </a:pPr>
            <a:r>
              <a:rPr lang="es-ES" sz="1400" b="1" dirty="0" smtClean="0">
                <a:solidFill>
                  <a:srgbClr val="4F81BD">
                    <a:lumMod val="50000"/>
                  </a:srgbClr>
                </a:solidFill>
                <a:latin typeface="GillSans" panose="020B0602020204020204" pitchFamily="34" charset="0"/>
                <a:cs typeface="Avenir 85 Heavy"/>
              </a:rPr>
              <a:t>Salidas y conexiones</a:t>
            </a:r>
            <a:r>
              <a:rPr lang="es-ES" sz="1400" b="1" dirty="0" smtClean="0">
                <a:solidFill>
                  <a:srgbClr val="4F81BD">
                    <a:lumMod val="50000"/>
                  </a:srgbClr>
                </a:solidFill>
                <a:latin typeface="GillSans" panose="020B0602020204020204" pitchFamily="34" charset="0"/>
                <a:cs typeface="Avenir 85 Heavy"/>
              </a:rPr>
              <a:t>:</a:t>
            </a:r>
            <a:r>
              <a:rPr lang="es-ES" sz="1400" dirty="0" smtClean="0">
                <a:solidFill>
                  <a:srgbClr val="4F81BD">
                    <a:lumMod val="50000"/>
                  </a:srgbClr>
                </a:solidFill>
                <a:latin typeface="GillSans" panose="020B0602020204020204" pitchFamily="34" charset="0"/>
                <a:cs typeface="Avenir 85 Heavy"/>
              </a:rPr>
              <a:t> </a:t>
            </a:r>
            <a:r>
              <a:rPr lang="es-ES" sz="1400" dirty="0" smtClean="0">
                <a:solidFill>
                  <a:srgbClr val="4F81BD">
                    <a:lumMod val="50000"/>
                  </a:srgbClr>
                </a:solidFill>
                <a:latin typeface="GillSans" panose="020B0602020204020204" pitchFamily="34" charset="0"/>
                <a:cs typeface="Avenir 85 Heavy"/>
              </a:rPr>
              <a:t>Ciclos Formativos de Grado Superior, Estudios Universitarios (siempre que se superen las pruebas de acceso correspondientes), Ciclos Formativos de Grado Superior de Enseñanzas Artísticas (superando su prueba de acceso), Ciclos Formativos de Grado Superior de la Enseñanzas Deportivas (con el título de técnico deportivo y superando su prueba de acceso para determinadas especialidades).</a:t>
            </a:r>
            <a:endParaRPr lang="es-ES" sz="1400" dirty="0" smtClean="0">
              <a:solidFill>
                <a:srgbClr val="4F81BD">
                  <a:lumMod val="50000"/>
                </a:srgbClr>
              </a:solidFill>
              <a:latin typeface="GillSans" panose="020B0602020204020204" pitchFamily="34" charset="0"/>
              <a:cs typeface="Avenir 85 Heavy"/>
            </a:endParaRPr>
          </a:p>
        </p:txBody>
      </p:sp>
      <p:sp>
        <p:nvSpPr>
          <p:cNvPr id="11" name="Título 1"/>
          <p:cNvSpPr>
            <a:spLocks noGrp="1"/>
          </p:cNvSpPr>
          <p:nvPr>
            <p:ph type="ctrTitle"/>
          </p:nvPr>
        </p:nvSpPr>
        <p:spPr>
          <a:xfrm>
            <a:off x="251520" y="496831"/>
            <a:ext cx="8658082" cy="915912"/>
          </a:xfrm>
        </p:spPr>
        <p:txBody>
          <a:bodyPr anchor="t"/>
          <a:lstStyle/>
          <a:p>
            <a:r>
              <a:rPr lang="es-ES_tradnl" b="1" dirty="0" smtClean="0">
                <a:latin typeface="GillSans" panose="020B0602020204020204" pitchFamily="34" charset="0"/>
                <a:cs typeface="Avenir LT 65 Medium"/>
              </a:rPr>
              <a:t>Bachillerato</a:t>
            </a:r>
            <a:endParaRPr lang="es-ES_tradnl"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b="1" dirty="0" smtClean="0">
                <a:latin typeface="GillSans" panose="020B0602020204020204" pitchFamily="34" charset="0"/>
                <a:cs typeface="Avenir LT 65 Medium"/>
              </a:rPr>
              <a:t>Universidad</a:t>
            </a:r>
            <a:endParaRPr lang="es-ES_tradnl" b="1" dirty="0">
              <a:latin typeface="GillSans" panose="020B0602020204020204" pitchFamily="34" charset="0"/>
              <a:cs typeface="Avenir LT 65 Medium"/>
            </a:endParaRPr>
          </a:p>
        </p:txBody>
      </p:sp>
      <p:sp>
        <p:nvSpPr>
          <p:cNvPr id="3" name="Subtítulo 2"/>
          <p:cNvSpPr>
            <a:spLocks noGrp="1"/>
          </p:cNvSpPr>
          <p:nvPr>
            <p:ph type="subTitle" idx="1"/>
          </p:nvPr>
        </p:nvSpPr>
        <p:spPr>
          <a:xfrm>
            <a:off x="241784" y="2084427"/>
            <a:ext cx="2704933" cy="4104456"/>
          </a:xfrm>
        </p:spPr>
        <p:txBody>
          <a:bodyPr>
            <a:normAutofit/>
          </a:bodyPr>
          <a:lstStyle/>
          <a:p>
            <a:pPr algn="l">
              <a:spcBef>
                <a:spcPts val="1200"/>
              </a:spcBef>
            </a:pPr>
            <a:r>
              <a:rPr lang="es-ES" sz="1800" b="1" dirty="0" smtClean="0">
                <a:latin typeface="GillSans" panose="020B0602020204020204" pitchFamily="34" charset="0"/>
              </a:rPr>
              <a:t>Grado</a:t>
            </a:r>
          </a:p>
          <a:p>
            <a:pPr algn="l">
              <a:spcBef>
                <a:spcPts val="1200"/>
              </a:spcBef>
            </a:pPr>
            <a:r>
              <a:rPr lang="es-ES" sz="1800" dirty="0" smtClean="0">
                <a:latin typeface="GillSans" panose="020B0602020204020204" pitchFamily="34" charset="0"/>
              </a:rPr>
              <a:t>E</a:t>
            </a:r>
            <a:r>
              <a:rPr lang="es-ES" sz="1800" dirty="0" smtClean="0">
                <a:latin typeface="GillSans" panose="020B0602020204020204" pitchFamily="34" charset="0"/>
              </a:rPr>
              <a:t>s </a:t>
            </a:r>
            <a:r>
              <a:rPr lang="es-ES" sz="1800" dirty="0" smtClean="0">
                <a:latin typeface="GillSans" panose="020B0602020204020204" pitchFamily="34" charset="0"/>
              </a:rPr>
              <a:t>una carrera </a:t>
            </a:r>
            <a:r>
              <a:rPr lang="es-ES" sz="1800" dirty="0" smtClean="0">
                <a:latin typeface="GillSans" panose="020B0602020204020204" pitchFamily="34" charset="0"/>
              </a:rPr>
              <a:t>universitaria de </a:t>
            </a:r>
            <a:r>
              <a:rPr lang="es-ES" sz="1800" dirty="0" smtClean="0">
                <a:latin typeface="GillSans" panose="020B0602020204020204" pitchFamily="34" charset="0"/>
              </a:rPr>
              <a:t>cuatro años de </a:t>
            </a:r>
            <a:r>
              <a:rPr lang="es-ES" sz="1800" dirty="0" smtClean="0">
                <a:latin typeface="GillSans" panose="020B0602020204020204" pitchFamily="34" charset="0"/>
              </a:rPr>
              <a:t>duración.</a:t>
            </a:r>
          </a:p>
          <a:p>
            <a:pPr algn="l">
              <a:spcBef>
                <a:spcPts val="1200"/>
              </a:spcBef>
            </a:pPr>
            <a:r>
              <a:rPr lang="es-ES" sz="1800" dirty="0" smtClean="0">
                <a:latin typeface="GillSans" panose="020B0602020204020204" pitchFamily="34" charset="0"/>
              </a:rPr>
              <a:t>Título </a:t>
            </a:r>
            <a:r>
              <a:rPr lang="es-ES" sz="1800" dirty="0" smtClean="0">
                <a:latin typeface="GillSans" panose="020B0602020204020204" pitchFamily="34" charset="0"/>
              </a:rPr>
              <a:t>de Graduado.</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1" name="Subtítulo 2"/>
          <p:cNvSpPr txBox="1">
            <a:spLocks/>
          </p:cNvSpPr>
          <p:nvPr/>
        </p:nvSpPr>
        <p:spPr>
          <a:xfrm>
            <a:off x="3221842" y="2088010"/>
            <a:ext cx="2704933" cy="4104456"/>
          </a:xfrm>
          <a:prstGeom prst="rect">
            <a:avLst/>
          </a:prstGeom>
        </p:spPr>
        <p:txBody>
          <a:bodyPr vert="horz" lIns="91440" tIns="45720" rIns="91440" bIns="45720" rtlCol="0">
            <a:normAutofit/>
          </a:bodyPr>
          <a:lstStyle/>
          <a:p>
            <a:pPr lvl="0">
              <a:lnSpc>
                <a:spcPct val="90000"/>
              </a:lnSpc>
              <a:spcBef>
                <a:spcPts val="1200"/>
              </a:spcBef>
              <a:defRPr/>
            </a:pPr>
            <a:r>
              <a:rPr lang="es-ES" b="1" dirty="0" smtClean="0">
                <a:solidFill>
                  <a:schemeClr val="accent1">
                    <a:lumMod val="50000"/>
                  </a:schemeClr>
                </a:solidFill>
                <a:latin typeface="GillSans" panose="020B0602020204020204" pitchFamily="34" charset="0"/>
                <a:cs typeface="Avenir 85 Heavy"/>
              </a:rPr>
              <a:t>Máster</a:t>
            </a:r>
          </a:p>
          <a:p>
            <a:pPr lvl="0">
              <a:lnSpc>
                <a:spcPct val="90000"/>
              </a:lnSpc>
              <a:spcBef>
                <a:spcPts val="1200"/>
              </a:spcBef>
              <a:defRPr/>
            </a:pPr>
            <a:r>
              <a:rPr lang="es-ES" dirty="0" smtClean="0">
                <a:solidFill>
                  <a:schemeClr val="accent1">
                    <a:lumMod val="50000"/>
                  </a:schemeClr>
                </a:solidFill>
                <a:latin typeface="GillSans" panose="020B0602020204020204" pitchFamily="34" charset="0"/>
                <a:cs typeface="Avenir 85 Heavy"/>
              </a:rPr>
              <a:t>Es </a:t>
            </a:r>
            <a:r>
              <a:rPr lang="es-ES" dirty="0" smtClean="0">
                <a:solidFill>
                  <a:schemeClr val="accent1">
                    <a:lumMod val="50000"/>
                  </a:schemeClr>
                </a:solidFill>
                <a:latin typeface="GillSans" panose="020B0602020204020204" pitchFamily="34" charset="0"/>
                <a:cs typeface="Avenir 85 Heavy"/>
              </a:rPr>
              <a:t>un programa</a:t>
            </a:r>
            <a:r>
              <a:rPr lang="es-ES" dirty="0" smtClean="0">
                <a:solidFill>
                  <a:schemeClr val="accent1">
                    <a:lumMod val="50000"/>
                  </a:schemeClr>
                </a:solidFill>
                <a:latin typeface="GillSans" panose="020B0602020204020204" pitchFamily="34" charset="0"/>
                <a:cs typeface="Avenir 85 Heavy"/>
              </a:rPr>
              <a:t> de posgrado.</a:t>
            </a:r>
          </a:p>
          <a:p>
            <a:pPr lvl="0">
              <a:lnSpc>
                <a:spcPct val="90000"/>
              </a:lnSpc>
              <a:spcBef>
                <a:spcPts val="1200"/>
              </a:spcBef>
              <a:defRPr/>
            </a:pPr>
            <a:r>
              <a:rPr lang="es-ES" dirty="0" smtClean="0">
                <a:solidFill>
                  <a:schemeClr val="accent1">
                    <a:lumMod val="50000"/>
                  </a:schemeClr>
                </a:solidFill>
                <a:latin typeface="GillSans" panose="020B0602020204020204" pitchFamily="34" charset="0"/>
                <a:cs typeface="Avenir 85 Heavy"/>
              </a:rPr>
              <a:t>Duración </a:t>
            </a:r>
            <a:r>
              <a:rPr lang="es-ES" dirty="0" smtClean="0">
                <a:solidFill>
                  <a:schemeClr val="accent1">
                    <a:lumMod val="50000"/>
                  </a:schemeClr>
                </a:solidFill>
                <a:latin typeface="GillSans" panose="020B0602020204020204" pitchFamily="34" charset="0"/>
                <a:cs typeface="Avenir 85 Heavy"/>
              </a:rPr>
              <a:t>de uno o dos </a:t>
            </a:r>
            <a:r>
              <a:rPr lang="es-ES" dirty="0" smtClean="0">
                <a:solidFill>
                  <a:schemeClr val="accent1">
                    <a:lumMod val="50000"/>
                  </a:schemeClr>
                </a:solidFill>
                <a:latin typeface="GillSans" panose="020B0602020204020204" pitchFamily="34" charset="0"/>
                <a:cs typeface="Avenir 85 Heavy"/>
              </a:rPr>
              <a:t>años.</a:t>
            </a:r>
          </a:p>
          <a:p>
            <a:pPr lvl="0">
              <a:lnSpc>
                <a:spcPct val="90000"/>
              </a:lnSpc>
              <a:spcBef>
                <a:spcPts val="1200"/>
              </a:spcBef>
              <a:defRPr/>
            </a:pPr>
            <a:r>
              <a:rPr lang="es-ES" dirty="0" smtClean="0">
                <a:solidFill>
                  <a:schemeClr val="accent1">
                    <a:lumMod val="50000"/>
                  </a:schemeClr>
                </a:solidFill>
                <a:latin typeface="GillSans" panose="020B0602020204020204" pitchFamily="34" charset="0"/>
                <a:cs typeface="Avenir 85 Heavy"/>
              </a:rPr>
              <a:t>Es </a:t>
            </a:r>
            <a:r>
              <a:rPr lang="es-ES" dirty="0" smtClean="0">
                <a:solidFill>
                  <a:schemeClr val="accent1">
                    <a:lumMod val="50000"/>
                  </a:schemeClr>
                </a:solidFill>
                <a:latin typeface="GillSans" panose="020B0602020204020204" pitchFamily="34" charset="0"/>
                <a:cs typeface="Avenir 85 Heavy"/>
              </a:rPr>
              <a:t>obligatorio contar con el título de Grado o una titulación universitaria perteneciente al modelo anterior a la reforma de 2010</a:t>
            </a:r>
            <a:r>
              <a:rPr lang="es-ES" dirty="0" smtClean="0">
                <a:solidFill>
                  <a:schemeClr val="accent1">
                    <a:lumMod val="50000"/>
                  </a:schemeClr>
                </a:solidFill>
                <a:latin typeface="GillSans" panose="020B0602020204020204" pitchFamily="34" charset="0"/>
                <a:cs typeface="Avenir 85 Heavy"/>
              </a:rPr>
              <a:t>.</a:t>
            </a:r>
          </a:p>
          <a:p>
            <a:pPr lvl="0">
              <a:lnSpc>
                <a:spcPct val="90000"/>
              </a:lnSpc>
              <a:spcBef>
                <a:spcPts val="1200"/>
              </a:spcBef>
              <a:defRPr/>
            </a:pPr>
            <a:r>
              <a:rPr lang="es-ES" dirty="0" smtClean="0">
                <a:solidFill>
                  <a:schemeClr val="accent1">
                    <a:lumMod val="50000"/>
                  </a:schemeClr>
                </a:solidFill>
                <a:latin typeface="GillSans" panose="020B0602020204020204" pitchFamily="34" charset="0"/>
                <a:cs typeface="Avenir 85 Heavy"/>
              </a:rPr>
              <a:t>Se </a:t>
            </a:r>
            <a:r>
              <a:rPr lang="es-ES" dirty="0" smtClean="0">
                <a:solidFill>
                  <a:schemeClr val="accent1">
                    <a:lumMod val="50000"/>
                  </a:schemeClr>
                </a:solidFill>
                <a:latin typeface="GillSans" panose="020B0602020204020204" pitchFamily="34" charset="0"/>
                <a:cs typeface="Avenir 85 Heavy"/>
              </a:rPr>
              <a:t>obtiene el Título de Máster.</a:t>
            </a:r>
          </a:p>
        </p:txBody>
      </p:sp>
      <p:sp>
        <p:nvSpPr>
          <p:cNvPr id="12" name="Subtítulo 2"/>
          <p:cNvSpPr txBox="1">
            <a:spLocks/>
          </p:cNvSpPr>
          <p:nvPr/>
        </p:nvSpPr>
        <p:spPr>
          <a:xfrm>
            <a:off x="6158637" y="2088010"/>
            <a:ext cx="2704933" cy="4104456"/>
          </a:xfrm>
          <a:prstGeom prst="rect">
            <a:avLst/>
          </a:prstGeom>
        </p:spPr>
        <p:txBody>
          <a:bodyPr vert="horz" lIns="91440" tIns="45720" rIns="91440" bIns="45720" rtlCol="0">
            <a:normAutofit/>
          </a:bodyPr>
          <a:lstStyle/>
          <a:p>
            <a:pPr>
              <a:lnSpc>
                <a:spcPct val="90000"/>
              </a:lnSpc>
              <a:spcBef>
                <a:spcPts val="1200"/>
              </a:spcBef>
              <a:defRPr/>
            </a:pPr>
            <a:r>
              <a:rPr lang="es-ES" b="1" dirty="0" smtClean="0">
                <a:solidFill>
                  <a:schemeClr val="accent1">
                    <a:lumMod val="50000"/>
                  </a:schemeClr>
                </a:solidFill>
                <a:latin typeface="GillSans" panose="020B0602020204020204" pitchFamily="34" charset="0"/>
                <a:cs typeface="Avenir 85 Heavy"/>
              </a:rPr>
              <a:t>Doctorado </a:t>
            </a:r>
          </a:p>
          <a:p>
            <a:pPr>
              <a:lnSpc>
                <a:spcPct val="90000"/>
              </a:lnSpc>
              <a:spcBef>
                <a:spcPts val="1200"/>
              </a:spcBef>
              <a:defRPr/>
            </a:pPr>
            <a:r>
              <a:rPr lang="es-ES" dirty="0" smtClean="0">
                <a:solidFill>
                  <a:schemeClr val="accent1">
                    <a:lumMod val="50000"/>
                  </a:schemeClr>
                </a:solidFill>
                <a:latin typeface="GillSans" panose="020B0602020204020204" pitchFamily="34" charset="0"/>
                <a:cs typeface="Avenir 85 Heavy"/>
              </a:rPr>
              <a:t>Es </a:t>
            </a:r>
            <a:r>
              <a:rPr lang="es-ES" dirty="0" smtClean="0">
                <a:solidFill>
                  <a:schemeClr val="accent1">
                    <a:lumMod val="50000"/>
                  </a:schemeClr>
                </a:solidFill>
                <a:latin typeface="GillSans" panose="020B0602020204020204" pitchFamily="34" charset="0"/>
                <a:cs typeface="Avenir 85 Heavy"/>
              </a:rPr>
              <a:t>un programa de </a:t>
            </a:r>
            <a:r>
              <a:rPr lang="es-ES" dirty="0" smtClean="0">
                <a:solidFill>
                  <a:schemeClr val="accent1">
                    <a:lumMod val="50000"/>
                  </a:schemeClr>
                </a:solidFill>
                <a:latin typeface="GillSans" panose="020B0602020204020204" pitchFamily="34" charset="0"/>
                <a:cs typeface="Avenir 85 Heavy"/>
              </a:rPr>
              <a:t>posgrado. </a:t>
            </a:r>
          </a:p>
          <a:p>
            <a:pPr>
              <a:lnSpc>
                <a:spcPct val="90000"/>
              </a:lnSpc>
              <a:spcBef>
                <a:spcPts val="1200"/>
              </a:spcBef>
              <a:defRPr/>
            </a:pPr>
            <a:r>
              <a:rPr lang="es-ES" dirty="0" smtClean="0">
                <a:solidFill>
                  <a:schemeClr val="accent1">
                    <a:lumMod val="50000"/>
                  </a:schemeClr>
                </a:solidFill>
                <a:latin typeface="GillSans" panose="020B0602020204020204" pitchFamily="34" charset="0"/>
                <a:cs typeface="Avenir 85 Heavy"/>
              </a:rPr>
              <a:t>Es </a:t>
            </a:r>
            <a:r>
              <a:rPr lang="es-ES" dirty="0" smtClean="0">
                <a:solidFill>
                  <a:schemeClr val="accent1">
                    <a:lumMod val="50000"/>
                  </a:schemeClr>
                </a:solidFill>
                <a:latin typeface="GillSans" panose="020B0602020204020204" pitchFamily="34" charset="0"/>
                <a:cs typeface="Avenir 85 Heavy"/>
              </a:rPr>
              <a:t>obligatorio contar con el título de </a:t>
            </a:r>
            <a:r>
              <a:rPr lang="es-ES" dirty="0" smtClean="0">
                <a:solidFill>
                  <a:schemeClr val="accent1">
                    <a:lumMod val="50000"/>
                  </a:schemeClr>
                </a:solidFill>
                <a:latin typeface="GillSans" panose="020B0602020204020204" pitchFamily="34" charset="0"/>
                <a:cs typeface="Avenir 85 Heavy"/>
              </a:rPr>
              <a:t>Máster.</a:t>
            </a:r>
          </a:p>
          <a:p>
            <a:pPr>
              <a:lnSpc>
                <a:spcPct val="90000"/>
              </a:lnSpc>
              <a:spcBef>
                <a:spcPts val="1200"/>
              </a:spcBef>
              <a:defRPr/>
            </a:pPr>
            <a:r>
              <a:rPr lang="es-ES" dirty="0" smtClean="0">
                <a:solidFill>
                  <a:schemeClr val="accent1">
                    <a:lumMod val="50000"/>
                  </a:schemeClr>
                </a:solidFill>
                <a:latin typeface="GillSans" panose="020B0602020204020204" pitchFamily="34" charset="0"/>
                <a:cs typeface="Avenir 85 Heavy"/>
              </a:rPr>
              <a:t>Se </a:t>
            </a:r>
            <a:r>
              <a:rPr lang="es-ES" dirty="0" smtClean="0">
                <a:solidFill>
                  <a:schemeClr val="accent1">
                    <a:lumMod val="50000"/>
                  </a:schemeClr>
                </a:solidFill>
                <a:latin typeface="GillSans" panose="020B0602020204020204" pitchFamily="34" charset="0"/>
                <a:cs typeface="Avenir 85 Heavy"/>
              </a:rPr>
              <a:t>obtiene el Título de doctorado.</a:t>
            </a:r>
          </a:p>
        </p:txBody>
      </p:sp>
      <p:sp>
        <p:nvSpPr>
          <p:cNvPr id="13" name="Subtítulo 2"/>
          <p:cNvSpPr txBox="1">
            <a:spLocks/>
          </p:cNvSpPr>
          <p:nvPr/>
        </p:nvSpPr>
        <p:spPr>
          <a:xfrm>
            <a:off x="261628" y="1647893"/>
            <a:ext cx="8638052" cy="475237"/>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90000"/>
              </a:lnSpc>
              <a:spcBef>
                <a:spcPts val="1200"/>
              </a:spcBef>
              <a:spcAft>
                <a:spcPts val="0"/>
              </a:spcAft>
              <a:buClrTx/>
              <a:buSzTx/>
              <a:buFontTx/>
              <a:buNone/>
              <a:tabLst/>
              <a:defRPr/>
            </a:pPr>
            <a:r>
              <a:rPr kumimoji="0" lang="es-ES" sz="1800" b="1"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rPr>
              <a:t>Se distinguen</a:t>
            </a:r>
            <a:r>
              <a:rPr kumimoji="0" lang="es-ES" sz="1800" b="1" i="0" u="none" strike="noStrike" kern="1200" cap="none" spc="0" normalizeH="0" noProof="0" dirty="0" smtClean="0">
                <a:ln>
                  <a:noFill/>
                </a:ln>
                <a:solidFill>
                  <a:schemeClr val="accent1">
                    <a:lumMod val="50000"/>
                  </a:schemeClr>
                </a:solidFill>
                <a:effectLst/>
                <a:uLnTx/>
                <a:uFillTx/>
                <a:latin typeface="GillSans" panose="020B0602020204020204" pitchFamily="34" charset="0"/>
                <a:ea typeface="+mn-ea"/>
                <a:cs typeface="Avenir 85 Heavy"/>
              </a:rPr>
              <a:t> tres tipos de estudios</a:t>
            </a:r>
            <a:endParaRPr kumimoji="0" lang="es-ES" sz="1800" b="0"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446473" y="2004074"/>
            <a:ext cx="8264698" cy="3996302"/>
          </a:xfrm>
        </p:spPr>
        <p:txBody>
          <a:bodyPr>
            <a:normAutofit/>
          </a:bodyPr>
          <a:lstStyle/>
          <a:p>
            <a:pPr lvl="0" indent="-285750" algn="l">
              <a:lnSpc>
                <a:spcPts val="1817"/>
              </a:lnSpc>
              <a:spcBef>
                <a:spcPts val="1200"/>
              </a:spcBef>
            </a:pPr>
            <a:r>
              <a:rPr lang="es-ES" sz="1600" b="1" dirty="0" smtClean="0">
                <a:latin typeface="GillSans" panose="020B0602020204020204" pitchFamily="34" charset="0"/>
              </a:rPr>
              <a:t>Son enseñanzas de régimen especial. </a:t>
            </a:r>
          </a:p>
          <a:p>
            <a:pPr lvl="0" indent="-285750" algn="l">
              <a:lnSpc>
                <a:spcPts val="1817"/>
              </a:lnSpc>
              <a:spcBef>
                <a:spcPts val="1200"/>
              </a:spcBef>
            </a:pPr>
            <a:r>
              <a:rPr lang="es-ES" sz="1600" dirty="0" smtClean="0">
                <a:latin typeface="GillSans" panose="020B0602020204020204" pitchFamily="34" charset="0"/>
              </a:rPr>
              <a:t>Se estructuran en </a:t>
            </a:r>
            <a:r>
              <a:rPr lang="es-ES" sz="1600" b="1" dirty="0" smtClean="0">
                <a:latin typeface="GillSans" panose="020B0602020204020204" pitchFamily="34" charset="0"/>
              </a:rPr>
              <a:t>dos grados</a:t>
            </a:r>
            <a:r>
              <a:rPr lang="es-ES" sz="1600" dirty="0" smtClean="0">
                <a:latin typeface="GillSans" panose="020B0602020204020204" pitchFamily="34" charset="0"/>
              </a:rPr>
              <a:t>: Grado Medio y Grado Superior.</a:t>
            </a:r>
          </a:p>
          <a:p>
            <a:pPr lvl="0" indent="-285750" algn="l">
              <a:lnSpc>
                <a:spcPts val="1817"/>
              </a:lnSpc>
              <a:spcBef>
                <a:spcPts val="1200"/>
              </a:spcBef>
            </a:pPr>
            <a:r>
              <a:rPr lang="es-ES" sz="1600" dirty="0" smtClean="0">
                <a:latin typeface="GillSans" panose="020B0602020204020204" pitchFamily="34" charset="0"/>
              </a:rPr>
              <a:t>Las enseñanzas se </a:t>
            </a:r>
            <a:r>
              <a:rPr lang="es-ES" sz="1600" b="1" dirty="0" smtClean="0">
                <a:latin typeface="GillSans" panose="020B0602020204020204" pitchFamily="34" charset="0"/>
              </a:rPr>
              <a:t>organizarán</a:t>
            </a:r>
            <a:r>
              <a:rPr lang="es-ES" sz="1600" dirty="0" smtClean="0">
                <a:latin typeface="GillSans" panose="020B0602020204020204" pitchFamily="34" charset="0"/>
              </a:rPr>
              <a:t> en bloques y módulos con una duración variable.</a:t>
            </a:r>
            <a:endParaRPr lang="es-ES" sz="1600" dirty="0" smtClean="0">
              <a:latin typeface="GillSans" panose="020B0602020204020204" pitchFamily="34" charset="0"/>
            </a:endParaRPr>
          </a:p>
          <a:p>
            <a:pPr lvl="0" indent="-285750" algn="l">
              <a:lnSpc>
                <a:spcPts val="1817"/>
              </a:lnSpc>
              <a:spcBef>
                <a:spcPts val="1200"/>
              </a:spcBef>
            </a:pPr>
            <a:r>
              <a:rPr lang="es-ES" sz="1600" b="1" dirty="0" smtClean="0">
                <a:latin typeface="GillSans" panose="020B0602020204020204" pitchFamily="34" charset="0"/>
              </a:rPr>
              <a:t>Vías </a:t>
            </a:r>
            <a:r>
              <a:rPr lang="es-ES" sz="1600" b="1" dirty="0" smtClean="0">
                <a:latin typeface="GillSans" panose="020B0602020204020204" pitchFamily="34" charset="0"/>
              </a:rPr>
              <a:t>de acceso</a:t>
            </a:r>
            <a:r>
              <a:rPr lang="es-ES" sz="1600" b="1" dirty="0" smtClean="0">
                <a:latin typeface="GillSans" panose="020B0602020204020204" pitchFamily="34" charset="0"/>
              </a:rPr>
              <a:t>:</a:t>
            </a:r>
          </a:p>
          <a:p>
            <a:pPr lvl="0" indent="-285750" algn="l">
              <a:lnSpc>
                <a:spcPts val="1817"/>
              </a:lnSpc>
              <a:spcBef>
                <a:spcPts val="1200"/>
              </a:spcBef>
            </a:pPr>
            <a:r>
              <a:rPr lang="es-ES" sz="1600" u="sng" dirty="0" smtClean="0">
                <a:latin typeface="GillSans" panose="020B0602020204020204" pitchFamily="34" charset="0"/>
              </a:rPr>
              <a:t>Grado </a:t>
            </a:r>
            <a:r>
              <a:rPr lang="es-ES" sz="1600" u="sng" dirty="0" smtClean="0">
                <a:latin typeface="GillSans" panose="020B0602020204020204" pitchFamily="34" charset="0"/>
              </a:rPr>
              <a:t>Medio</a:t>
            </a:r>
            <a:r>
              <a:rPr lang="es-ES" sz="1600" dirty="0" smtClean="0">
                <a:latin typeface="GillSans" panose="020B0602020204020204" pitchFamily="34" charset="0"/>
              </a:rPr>
              <a:t>:  Título de la </a:t>
            </a:r>
            <a:r>
              <a:rPr lang="es-ES" sz="1600" dirty="0" smtClean="0">
                <a:latin typeface="GillSans" panose="020B0602020204020204" pitchFamily="34" charset="0"/>
              </a:rPr>
              <a:t>ESO.</a:t>
            </a:r>
          </a:p>
          <a:p>
            <a:pPr lvl="0" indent="-285750" algn="l">
              <a:lnSpc>
                <a:spcPts val="1817"/>
              </a:lnSpc>
              <a:spcBef>
                <a:spcPts val="1200"/>
              </a:spcBef>
            </a:pPr>
            <a:r>
              <a:rPr lang="es-ES" sz="1600" u="sng" dirty="0" smtClean="0">
                <a:latin typeface="GillSans" panose="020B0602020204020204" pitchFamily="34" charset="0"/>
              </a:rPr>
              <a:t>Grado </a:t>
            </a:r>
            <a:r>
              <a:rPr lang="es-ES" sz="1600" u="sng" dirty="0" smtClean="0">
                <a:latin typeface="GillSans" panose="020B0602020204020204" pitchFamily="34" charset="0"/>
              </a:rPr>
              <a:t>superior</a:t>
            </a:r>
            <a:r>
              <a:rPr lang="es-ES" sz="1600" dirty="0" smtClean="0">
                <a:latin typeface="GillSans" panose="020B0602020204020204" pitchFamily="34" charset="0"/>
              </a:rPr>
              <a:t>: Título de Técnico deportivo y Título de Bachiller/Técnico Superior/Universitario/Certificado de haber superado las materias del Bachillerato. Otra opción para ambos grados es la prueba de acceso</a:t>
            </a:r>
            <a:r>
              <a:rPr lang="es-ES" sz="1600" dirty="0" smtClean="0">
                <a:latin typeface="GillSans" panose="020B0602020204020204" pitchFamily="34" charset="0"/>
              </a:rPr>
              <a:t>.</a:t>
            </a:r>
          </a:p>
          <a:p>
            <a:pPr lvl="0" indent="-285750" algn="l">
              <a:lnSpc>
                <a:spcPts val="1817"/>
              </a:lnSpc>
              <a:spcBef>
                <a:spcPts val="1200"/>
              </a:spcBef>
            </a:pPr>
            <a:r>
              <a:rPr lang="es-ES" sz="1600" b="1" dirty="0" smtClean="0">
                <a:solidFill>
                  <a:srgbClr val="4F81BD">
                    <a:lumMod val="50000"/>
                  </a:srgbClr>
                </a:solidFill>
                <a:latin typeface="GillSans" panose="020B0602020204020204" pitchFamily="34" charset="0"/>
              </a:rPr>
              <a:t>Titulación:</a:t>
            </a:r>
            <a:r>
              <a:rPr lang="es-ES" sz="1600" dirty="0" smtClean="0">
                <a:solidFill>
                  <a:srgbClr val="4F81BD">
                    <a:lumMod val="50000"/>
                  </a:srgbClr>
                </a:solidFill>
                <a:latin typeface="GillSans" panose="020B0602020204020204" pitchFamily="34" charset="0"/>
              </a:rPr>
              <a:t> </a:t>
            </a:r>
            <a:r>
              <a:rPr lang="es-ES" sz="1600" u="sng" dirty="0" smtClean="0">
                <a:solidFill>
                  <a:srgbClr val="4F81BD">
                    <a:lumMod val="50000"/>
                  </a:srgbClr>
                </a:solidFill>
                <a:latin typeface="GillSans" panose="020B0602020204020204" pitchFamily="34" charset="0"/>
              </a:rPr>
              <a:t>Grado Medio</a:t>
            </a:r>
            <a:r>
              <a:rPr lang="es-ES" sz="1600" dirty="0" smtClean="0">
                <a:solidFill>
                  <a:srgbClr val="4F81BD">
                    <a:lumMod val="50000"/>
                  </a:srgbClr>
                </a:solidFill>
                <a:latin typeface="GillSans" panose="020B0602020204020204" pitchFamily="34" charset="0"/>
              </a:rPr>
              <a:t>: Técnico Deportivo. </a:t>
            </a:r>
            <a:r>
              <a:rPr lang="es-ES" sz="1600" u="sng" dirty="0" smtClean="0">
                <a:solidFill>
                  <a:srgbClr val="4F81BD">
                    <a:lumMod val="50000"/>
                  </a:srgbClr>
                </a:solidFill>
                <a:latin typeface="GillSans" panose="020B0602020204020204" pitchFamily="34" charset="0"/>
              </a:rPr>
              <a:t>Grado Superior</a:t>
            </a:r>
            <a:r>
              <a:rPr lang="es-ES" sz="1600" dirty="0" smtClean="0">
                <a:solidFill>
                  <a:srgbClr val="4F81BD">
                    <a:lumMod val="50000"/>
                  </a:srgbClr>
                </a:solidFill>
                <a:latin typeface="GillSans" panose="020B0602020204020204" pitchFamily="34" charset="0"/>
              </a:rPr>
              <a:t>: Técnico Deportivo. Superior.</a:t>
            </a:r>
          </a:p>
          <a:p>
            <a:pPr lvl="0" indent="-285750" algn="l">
              <a:lnSpc>
                <a:spcPts val="1817"/>
              </a:lnSpc>
              <a:spcBef>
                <a:spcPts val="1200"/>
              </a:spcBef>
            </a:pPr>
            <a:r>
              <a:rPr lang="es-ES" sz="1600" b="1" dirty="0" smtClean="0">
                <a:solidFill>
                  <a:srgbClr val="4F81BD">
                    <a:lumMod val="50000"/>
                  </a:srgbClr>
                </a:solidFill>
                <a:latin typeface="GillSans" panose="020B0602020204020204" pitchFamily="34" charset="0"/>
              </a:rPr>
              <a:t>Salidas y conexiones con otras titulaciones.</a:t>
            </a:r>
            <a:r>
              <a:rPr lang="es-ES" sz="1600" dirty="0" smtClean="0">
                <a:solidFill>
                  <a:srgbClr val="4F81BD">
                    <a:lumMod val="50000"/>
                  </a:srgbClr>
                </a:solidFill>
                <a:latin typeface="GillSans" panose="020B0602020204020204" pitchFamily="34" charset="0"/>
              </a:rPr>
              <a:t> </a:t>
            </a:r>
            <a:r>
              <a:rPr lang="es-ES" sz="1600" u="sng" dirty="0" smtClean="0">
                <a:solidFill>
                  <a:srgbClr val="4F81BD">
                    <a:lumMod val="50000"/>
                  </a:srgbClr>
                </a:solidFill>
                <a:latin typeface="GillSans" panose="020B0602020204020204" pitchFamily="34" charset="0"/>
              </a:rPr>
              <a:t>Grado Medio:</a:t>
            </a:r>
            <a:r>
              <a:rPr lang="es-ES" sz="1600" dirty="0" smtClean="0">
                <a:solidFill>
                  <a:srgbClr val="4F81BD">
                    <a:lumMod val="50000"/>
                  </a:srgbClr>
                </a:solidFill>
                <a:latin typeface="GillSans" panose="020B0602020204020204" pitchFamily="34" charset="0"/>
              </a:rPr>
              <a:t> Bachillerato. </a:t>
            </a:r>
            <a:r>
              <a:rPr lang="es-ES" sz="1600" u="sng" dirty="0" smtClean="0">
                <a:solidFill>
                  <a:srgbClr val="4F81BD">
                    <a:lumMod val="50000"/>
                  </a:srgbClr>
                </a:solidFill>
                <a:latin typeface="GillSans" panose="020B0602020204020204" pitchFamily="34" charset="0"/>
              </a:rPr>
              <a:t>Grado superior:</a:t>
            </a:r>
            <a:r>
              <a:rPr lang="es-ES" sz="1600" dirty="0" smtClean="0">
                <a:solidFill>
                  <a:srgbClr val="4F81BD">
                    <a:lumMod val="50000"/>
                  </a:srgbClr>
                </a:solidFill>
                <a:latin typeface="GillSans" panose="020B0602020204020204" pitchFamily="34" charset="0"/>
              </a:rPr>
              <a:t> estudios universitarios de grado previa superación de prueba de admisión.</a:t>
            </a:r>
          </a:p>
          <a:p>
            <a:pPr lvl="0" indent="-285750" algn="l">
              <a:lnSpc>
                <a:spcPts val="1817"/>
              </a:lnSpc>
              <a:spcBef>
                <a:spcPts val="1200"/>
              </a:spcBef>
            </a:pPr>
            <a:endParaRPr lang="es-ES" sz="1600" dirty="0" smtClean="0">
              <a:solidFill>
                <a:srgbClr val="4F81BD">
                  <a:lumMod val="50000"/>
                </a:srgbClr>
              </a:solidFill>
              <a:latin typeface="GillSans" panose="020B0602020204020204" pitchFamily="34" charset="0"/>
            </a:endParaRPr>
          </a:p>
          <a:p>
            <a:pPr lvl="0" indent="-285750" algn="l">
              <a:lnSpc>
                <a:spcPts val="1817"/>
              </a:lnSpc>
              <a:spcBef>
                <a:spcPts val="1200"/>
              </a:spcBef>
            </a:pPr>
            <a:endParaRPr lang="es-ES" sz="1600"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1" name="Título 1"/>
          <p:cNvSpPr>
            <a:spLocks noGrp="1"/>
          </p:cNvSpPr>
          <p:nvPr>
            <p:ph type="ctrTitle"/>
          </p:nvPr>
        </p:nvSpPr>
        <p:spPr>
          <a:xfrm>
            <a:off x="251520" y="496831"/>
            <a:ext cx="8658082" cy="915912"/>
          </a:xfrm>
        </p:spPr>
        <p:txBody>
          <a:bodyPr anchor="t"/>
          <a:lstStyle/>
          <a:p>
            <a:r>
              <a:rPr lang="es-ES_tradnl" b="1" dirty="0" smtClean="0">
                <a:latin typeface="GillSans" panose="020B0602020204020204" pitchFamily="34" charset="0"/>
                <a:cs typeface="Avenir LT 65 Medium"/>
              </a:rPr>
              <a:t>Enseñanzas Deportivas</a:t>
            </a:r>
            <a:endParaRPr lang="es-ES_tradnl"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446473" y="2004073"/>
            <a:ext cx="8264698" cy="3779961"/>
          </a:xfrm>
        </p:spPr>
        <p:txBody>
          <a:bodyPr>
            <a:noAutofit/>
          </a:bodyPr>
          <a:lstStyle/>
          <a:p>
            <a:pPr lvl="0" indent="-285750" algn="l">
              <a:lnSpc>
                <a:spcPts val="2620"/>
              </a:lnSpc>
              <a:spcBef>
                <a:spcPts val="1800"/>
              </a:spcBef>
            </a:pPr>
            <a:r>
              <a:rPr lang="es-ES" sz="1800" b="1" dirty="0" smtClean="0">
                <a:latin typeface="GillSans" panose="020B0602020204020204" pitchFamily="34" charset="0"/>
              </a:rPr>
              <a:t>Son enseñanzas de régimen especial. </a:t>
            </a:r>
            <a:endParaRPr lang="es-ES" sz="1800" b="1" dirty="0" smtClean="0">
              <a:latin typeface="GillSans" panose="020B0602020204020204" pitchFamily="34" charset="0"/>
            </a:endParaRPr>
          </a:p>
          <a:p>
            <a:pPr lvl="0" indent="-285750" algn="l">
              <a:lnSpc>
                <a:spcPts val="2620"/>
              </a:lnSpc>
              <a:spcBef>
                <a:spcPts val="1800"/>
              </a:spcBef>
            </a:pPr>
            <a:r>
              <a:rPr lang="es-ES" sz="1800" b="1" dirty="0" smtClean="0">
                <a:latin typeface="GillSans" panose="020B0602020204020204" pitchFamily="34" charset="0"/>
              </a:rPr>
              <a:t>Finalidad</a:t>
            </a:r>
            <a:r>
              <a:rPr lang="es-ES" sz="1800" b="1" dirty="0" smtClean="0">
                <a:latin typeface="GillSans" panose="020B0602020204020204" pitchFamily="34" charset="0"/>
              </a:rPr>
              <a:t>:</a:t>
            </a:r>
            <a:r>
              <a:rPr lang="es-ES" sz="1800" dirty="0" smtClean="0">
                <a:latin typeface="GillSans" panose="020B0602020204020204" pitchFamily="34" charset="0"/>
              </a:rPr>
              <a:t> proporcionar al alumnado una formación artística de calidad y garantizar la cualificación de los futuros profesionales de la música, la danza, el arte dramático, las artes plásticas y el diseño. </a:t>
            </a:r>
            <a:endParaRPr lang="es-ES" sz="1800" dirty="0" smtClean="0">
              <a:latin typeface="GillSans" panose="020B0602020204020204" pitchFamily="34" charset="0"/>
            </a:endParaRPr>
          </a:p>
          <a:p>
            <a:pPr lvl="0" indent="-285750" algn="l">
              <a:lnSpc>
                <a:spcPts val="2620"/>
              </a:lnSpc>
              <a:spcBef>
                <a:spcPts val="1800"/>
              </a:spcBef>
            </a:pPr>
            <a:r>
              <a:rPr lang="es-ES" sz="1800" b="1" dirty="0" smtClean="0">
                <a:latin typeface="GillSans" panose="020B0602020204020204" pitchFamily="34" charset="0"/>
              </a:rPr>
              <a:t>Incluye</a:t>
            </a:r>
            <a:r>
              <a:rPr lang="es-ES" sz="1800" b="1" dirty="0" smtClean="0">
                <a:latin typeface="GillSans" panose="020B0602020204020204" pitchFamily="34" charset="0"/>
              </a:rPr>
              <a:t>:</a:t>
            </a:r>
            <a:r>
              <a:rPr lang="es-ES" sz="1800" dirty="0" smtClean="0">
                <a:latin typeface="GillSans" panose="020B0602020204020204" pitchFamily="34" charset="0"/>
              </a:rPr>
              <a:t> las enseñanzas elementales de Música y Danza, las enseñanzas artísticas profesionales (Enseñanzas de Música y Danza, así como, los grados medio y superior de Artes Plásticas y diseño. y las enseñanzas artísticas superiores (Música y Danza, Arte Dramático, Conservación y Restauración de bienes culturales, Diseño, Artes Plásticas, entre los que se incluyen Cerámica y Vidrio</a:t>
            </a:r>
            <a:r>
              <a:rPr lang="es-ES" sz="1800" dirty="0" smtClean="0">
                <a:latin typeface="GillSans" panose="020B0602020204020204" pitchFamily="34" charset="0"/>
              </a:rPr>
              <a:t>.</a:t>
            </a:r>
            <a:endParaRPr lang="es-ES" sz="1800" dirty="0" smtClean="0">
              <a:solidFill>
                <a:srgbClr val="4F81BD">
                  <a:lumMod val="50000"/>
                </a:srgbClr>
              </a:solidFill>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1" name="Título 1"/>
          <p:cNvSpPr>
            <a:spLocks noGrp="1"/>
          </p:cNvSpPr>
          <p:nvPr>
            <p:ph type="ctrTitle"/>
          </p:nvPr>
        </p:nvSpPr>
        <p:spPr>
          <a:xfrm>
            <a:off x="251520" y="496831"/>
            <a:ext cx="8658082" cy="915912"/>
          </a:xfrm>
        </p:spPr>
        <p:txBody>
          <a:bodyPr anchor="t"/>
          <a:lstStyle/>
          <a:p>
            <a:r>
              <a:rPr lang="es-ES_tradnl" b="1" dirty="0" smtClean="0">
                <a:latin typeface="GillSans" panose="020B0602020204020204" pitchFamily="34" charset="0"/>
                <a:cs typeface="Avenir LT 65 Medium"/>
              </a:rPr>
              <a:t>Enseñanzas Art</a:t>
            </a:r>
            <a:r>
              <a:rPr lang="es-ES_tradnl" b="1" dirty="0" smtClean="0">
                <a:latin typeface="GillSans" panose="020B0602020204020204" pitchFamily="34" charset="0"/>
                <a:cs typeface="Avenir LT 65 Medium"/>
              </a:rPr>
              <a:t>ísticas</a:t>
            </a:r>
            <a:endParaRPr lang="es-ES_tradnl"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446473" y="2004074"/>
            <a:ext cx="8264698" cy="3996302"/>
          </a:xfrm>
        </p:spPr>
        <p:txBody>
          <a:bodyPr>
            <a:normAutofit/>
          </a:bodyPr>
          <a:lstStyle/>
          <a:p>
            <a:pPr lvl="0" indent="-285750" algn="l">
              <a:lnSpc>
                <a:spcPts val="2017"/>
              </a:lnSpc>
              <a:spcBef>
                <a:spcPts val="1800"/>
              </a:spcBef>
            </a:pPr>
            <a:r>
              <a:rPr lang="es-ES" sz="1800" b="1" dirty="0" smtClean="0">
                <a:latin typeface="GillSans" panose="020B0602020204020204" pitchFamily="34" charset="0"/>
              </a:rPr>
              <a:t>Son enseñanzas de régimen especial. </a:t>
            </a:r>
            <a:endParaRPr lang="es-ES" sz="1800" b="1" dirty="0" smtClean="0">
              <a:latin typeface="GillSans" panose="020B0602020204020204" pitchFamily="34" charset="0"/>
            </a:endParaRPr>
          </a:p>
          <a:p>
            <a:pPr lvl="0" indent="-285750" algn="l">
              <a:lnSpc>
                <a:spcPts val="2017"/>
              </a:lnSpc>
              <a:spcBef>
                <a:spcPts val="1800"/>
              </a:spcBef>
            </a:pPr>
            <a:r>
              <a:rPr lang="es-ES" sz="1800" dirty="0" smtClean="0">
                <a:latin typeface="GillSans" panose="020B0602020204020204" pitchFamily="34" charset="0"/>
              </a:rPr>
              <a:t>Impartidas </a:t>
            </a:r>
            <a:r>
              <a:rPr lang="es-ES" sz="1800" dirty="0" smtClean="0">
                <a:latin typeface="GillSans" panose="020B0602020204020204" pitchFamily="34" charset="0"/>
              </a:rPr>
              <a:t>por las Escuelas Oficiales de Idiomas (EOI).</a:t>
            </a:r>
          </a:p>
          <a:p>
            <a:pPr lvl="0" indent="-285750" algn="l">
              <a:lnSpc>
                <a:spcPts val="2017"/>
              </a:lnSpc>
              <a:spcBef>
                <a:spcPts val="1800"/>
              </a:spcBef>
            </a:pPr>
            <a:r>
              <a:rPr lang="es-ES" sz="1800" b="1" dirty="0" smtClean="0">
                <a:latin typeface="GillSans" panose="020B0602020204020204" pitchFamily="34" charset="0"/>
              </a:rPr>
              <a:t>Finalidad:</a:t>
            </a:r>
            <a:r>
              <a:rPr lang="es-ES" sz="1800" dirty="0" smtClean="0">
                <a:latin typeface="GillSans" panose="020B0602020204020204" pitchFamily="34" charset="0"/>
              </a:rPr>
              <a:t> capacitar al alumnado para el uso adecuado de los diferentes idiomas, fuera de las etapas ordinarias del sistema educativo.</a:t>
            </a:r>
            <a:endParaRPr lang="es-ES" sz="1800" dirty="0" smtClean="0">
              <a:latin typeface="GillSans" panose="020B0602020204020204" pitchFamily="34" charset="0"/>
            </a:endParaRPr>
          </a:p>
          <a:p>
            <a:pPr lvl="0" indent="-285750" algn="l">
              <a:lnSpc>
                <a:spcPts val="2017"/>
              </a:lnSpc>
              <a:spcBef>
                <a:spcPts val="1800"/>
              </a:spcBef>
            </a:pPr>
            <a:r>
              <a:rPr lang="es-ES" sz="1800" dirty="0" smtClean="0">
                <a:latin typeface="GillSans" panose="020B0602020204020204" pitchFamily="34" charset="0"/>
              </a:rPr>
              <a:t>Se </a:t>
            </a:r>
            <a:r>
              <a:rPr lang="es-ES" sz="1800" dirty="0" smtClean="0">
                <a:latin typeface="GillSans" panose="020B0602020204020204" pitchFamily="34" charset="0"/>
              </a:rPr>
              <a:t>organizan en </a:t>
            </a:r>
            <a:r>
              <a:rPr lang="es-ES" sz="1800" b="1" dirty="0" smtClean="0">
                <a:latin typeface="GillSans" panose="020B0602020204020204" pitchFamily="34" charset="0"/>
              </a:rPr>
              <a:t>3 </a:t>
            </a:r>
            <a:r>
              <a:rPr lang="es-ES" sz="1800" b="1" dirty="0" smtClean="0">
                <a:latin typeface="GillSans" panose="020B0602020204020204" pitchFamily="34" charset="0"/>
              </a:rPr>
              <a:t>niveles</a:t>
            </a:r>
            <a:r>
              <a:rPr lang="es-ES" sz="1800" dirty="0" smtClean="0">
                <a:latin typeface="GillSans" panose="020B0602020204020204" pitchFamily="34" charset="0"/>
              </a:rPr>
              <a:t>: </a:t>
            </a:r>
            <a:r>
              <a:rPr lang="es-ES" sz="1800" dirty="0" smtClean="0">
                <a:latin typeface="GillSans" panose="020B0602020204020204" pitchFamily="34" charset="0"/>
              </a:rPr>
              <a:t>básico, intermedio y avanzado. </a:t>
            </a:r>
          </a:p>
          <a:p>
            <a:pPr lvl="0" indent="-285750" algn="l">
              <a:lnSpc>
                <a:spcPts val="2017"/>
              </a:lnSpc>
              <a:spcBef>
                <a:spcPts val="1800"/>
              </a:spcBef>
            </a:pPr>
            <a:r>
              <a:rPr lang="es-ES" sz="1800" b="1" dirty="0" smtClean="0">
                <a:latin typeface="GillSans" panose="020B0602020204020204" pitchFamily="34" charset="0"/>
              </a:rPr>
              <a:t>Requisito:</a:t>
            </a:r>
            <a:r>
              <a:rPr lang="es-ES" sz="1800" dirty="0" smtClean="0">
                <a:latin typeface="GillSans" panose="020B0602020204020204" pitchFamily="34" charset="0"/>
              </a:rPr>
              <a:t> tener cumplidos 16 años el año en</a:t>
            </a:r>
            <a:r>
              <a:rPr lang="es-ES" sz="1800" dirty="0" smtClean="0">
                <a:latin typeface="GillSans" panose="020B0602020204020204" pitchFamily="34" charset="0"/>
              </a:rPr>
              <a:t> que se </a:t>
            </a:r>
            <a:r>
              <a:rPr lang="es-ES" sz="1800" dirty="0" smtClean="0">
                <a:latin typeface="GillSans" panose="020B0602020204020204" pitchFamily="34" charset="0"/>
              </a:rPr>
              <a:t>comiencen los estudios o</a:t>
            </a:r>
            <a:r>
              <a:rPr lang="es-ES" sz="1800" dirty="0" smtClean="0">
                <a:latin typeface="GillSans" panose="020B0602020204020204" pitchFamily="34" charset="0"/>
              </a:rPr>
              <a:t> ser mayor </a:t>
            </a:r>
            <a:r>
              <a:rPr lang="es-ES" sz="1800" dirty="0" smtClean="0">
                <a:latin typeface="GillSans" panose="020B0602020204020204" pitchFamily="34" charset="0"/>
              </a:rPr>
              <a:t>de 14 años para seguir un idioma distinto del cursado</a:t>
            </a:r>
            <a:r>
              <a:rPr lang="es-ES" sz="1800" dirty="0" smtClean="0">
                <a:latin typeface="GillSans" panose="020B0602020204020204" pitchFamily="34" charset="0"/>
              </a:rPr>
              <a:t> en </a:t>
            </a:r>
            <a:r>
              <a:rPr lang="es-ES" sz="1800" dirty="0" smtClean="0">
                <a:latin typeface="GillSans" panose="020B0602020204020204" pitchFamily="34" charset="0"/>
              </a:rPr>
              <a:t>la educación secundaria obligatoria. </a:t>
            </a:r>
          </a:p>
          <a:p>
            <a:pPr lvl="0" indent="-285750" algn="l">
              <a:lnSpc>
                <a:spcPts val="2017"/>
              </a:lnSpc>
              <a:spcBef>
                <a:spcPts val="1800"/>
              </a:spcBef>
            </a:pPr>
            <a:r>
              <a:rPr lang="es-ES" sz="1800" b="1" dirty="0" smtClean="0">
                <a:latin typeface="GillSans" panose="020B0602020204020204" pitchFamily="34" charset="0"/>
              </a:rPr>
              <a:t>Certificación:</a:t>
            </a:r>
            <a:r>
              <a:rPr lang="es-ES" sz="1800" dirty="0" smtClean="0">
                <a:latin typeface="GillSans" panose="020B0602020204020204" pitchFamily="34" charset="0"/>
              </a:rPr>
              <a:t> Certificados oficiales de nivel Básico (A2), Intermedio (B1) y Avanzado (B2), </a:t>
            </a:r>
            <a:r>
              <a:rPr lang="es-ES" sz="1800" dirty="0" smtClean="0">
                <a:latin typeface="GillSans" panose="020B0602020204020204" pitchFamily="34" charset="0"/>
              </a:rPr>
              <a:t>expedidos </a:t>
            </a:r>
            <a:r>
              <a:rPr lang="es-ES" sz="1800" dirty="0" smtClean="0">
                <a:latin typeface="GillSans" panose="020B0602020204020204" pitchFamily="34" charset="0"/>
              </a:rPr>
              <a:t>por las Escuelas de Idiomas.</a:t>
            </a:r>
            <a:endParaRPr lang="es-ES" sz="1800" dirty="0" smtClean="0">
              <a:solidFill>
                <a:srgbClr val="4F81BD">
                  <a:lumMod val="50000"/>
                </a:srgbClr>
              </a:solidFill>
              <a:latin typeface="GillSans" panose="020B0602020204020204" pitchFamily="34" charset="0"/>
            </a:endParaRPr>
          </a:p>
          <a:p>
            <a:pPr lvl="0" indent="-285750" algn="l">
              <a:lnSpc>
                <a:spcPts val="2017"/>
              </a:lnSpc>
              <a:spcBef>
                <a:spcPts val="1800"/>
              </a:spcBef>
            </a:pPr>
            <a:endParaRPr lang="es-ES" sz="1800" dirty="0" smtClean="0">
              <a:solidFill>
                <a:srgbClr val="4F81BD">
                  <a:lumMod val="50000"/>
                </a:srgbClr>
              </a:solidFill>
              <a:latin typeface="GillSans" panose="020B0602020204020204" pitchFamily="34" charset="0"/>
            </a:endParaRPr>
          </a:p>
          <a:p>
            <a:pPr lvl="0" indent="-285750" algn="l">
              <a:lnSpc>
                <a:spcPts val="2017"/>
              </a:lnSpc>
              <a:spcBef>
                <a:spcPts val="1800"/>
              </a:spcBef>
            </a:pPr>
            <a:endParaRPr lang="es-ES" sz="1800"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1" name="Título 1"/>
          <p:cNvSpPr>
            <a:spLocks noGrp="1"/>
          </p:cNvSpPr>
          <p:nvPr>
            <p:ph type="ctrTitle"/>
          </p:nvPr>
        </p:nvSpPr>
        <p:spPr>
          <a:xfrm>
            <a:off x="251520" y="496831"/>
            <a:ext cx="8658082" cy="915912"/>
          </a:xfrm>
        </p:spPr>
        <p:txBody>
          <a:bodyPr anchor="t"/>
          <a:lstStyle/>
          <a:p>
            <a:r>
              <a:rPr lang="es-ES_tradnl" b="1" dirty="0" smtClean="0">
                <a:latin typeface="GillSans" panose="020B0602020204020204" pitchFamily="34" charset="0"/>
                <a:cs typeface="Avenir LT 65 Medium"/>
              </a:rPr>
              <a:t>Enseñanzas de Idiomas</a:t>
            </a:r>
            <a:endParaRPr lang="es-ES_tradnl"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b="1" dirty="0" smtClean="0">
                <a:latin typeface="GillSans" panose="020B0602020204020204" pitchFamily="34" charset="0"/>
                <a:cs typeface="Avenir LT 65 Medium"/>
              </a:rPr>
              <a:t>Fuentes</a:t>
            </a:r>
            <a:endParaRPr lang="es-ES_tradnl" b="1" dirty="0">
              <a:latin typeface="GillSans" panose="020B0602020204020204" pitchFamily="34" charset="0"/>
              <a:cs typeface="Avenir LT 65 Medium"/>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1" name="Subtítulo 2"/>
          <p:cNvSpPr txBox="1">
            <a:spLocks/>
          </p:cNvSpPr>
          <p:nvPr/>
        </p:nvSpPr>
        <p:spPr>
          <a:xfrm>
            <a:off x="2817735" y="2425324"/>
            <a:ext cx="3542013" cy="1612587"/>
          </a:xfrm>
          <a:prstGeom prst="rect">
            <a:avLst/>
          </a:prstGeom>
        </p:spPr>
        <p:txBody>
          <a:bodyPr vert="horz" lIns="91440" tIns="45720" rIns="91440" bIns="45720" rtlCol="0">
            <a:normAutofit/>
          </a:bodyPr>
          <a:lstStyle/>
          <a:p>
            <a:pPr indent="-285750">
              <a:lnSpc>
                <a:spcPts val="1817"/>
              </a:lnSpc>
              <a:spcBef>
                <a:spcPts val="600"/>
              </a:spcBef>
              <a:defRPr/>
            </a:pPr>
            <a:r>
              <a:rPr lang="es-ES" dirty="0" smtClean="0">
                <a:solidFill>
                  <a:schemeClr val="accent1">
                    <a:lumMod val="50000"/>
                  </a:schemeClr>
                </a:solidFill>
                <a:latin typeface="GillSans" panose="020B0602020204020204" pitchFamily="34" charset="0"/>
                <a:cs typeface="Avenir 85 Heavy"/>
                <a:hlinkClick r:id="rId6"/>
              </a:rPr>
              <a:t>https</a:t>
            </a:r>
            <a:r>
              <a:rPr lang="es-ES" dirty="0" smtClean="0">
                <a:solidFill>
                  <a:schemeClr val="accent1">
                    <a:lumMod val="50000"/>
                  </a:schemeClr>
                </a:solidFill>
                <a:latin typeface="GillSans" panose="020B0602020204020204" pitchFamily="34" charset="0"/>
                <a:cs typeface="Avenir 85 Heavy"/>
                <a:hlinkClick r:id="rId6"/>
              </a:rPr>
              <a:t>://</a:t>
            </a:r>
            <a:r>
              <a:rPr lang="es-ES" dirty="0" smtClean="0">
                <a:solidFill>
                  <a:schemeClr val="accent1">
                    <a:lumMod val="50000"/>
                  </a:schemeClr>
                </a:solidFill>
                <a:latin typeface="GillSans" panose="020B0602020204020204" pitchFamily="34" charset="0"/>
                <a:cs typeface="Avenir 85 Heavy"/>
                <a:hlinkClick r:id="rId6"/>
              </a:rPr>
              <a:t>www.mecd.gob.es</a:t>
            </a:r>
            <a:endParaRPr lang="es-ES" dirty="0" smtClean="0">
              <a:solidFill>
                <a:schemeClr val="accent1">
                  <a:lumMod val="50000"/>
                </a:schemeClr>
              </a:solidFill>
              <a:latin typeface="GillSans" panose="020B0602020204020204" pitchFamily="34" charset="0"/>
              <a:cs typeface="Avenir 85 Heavy"/>
            </a:endParaRPr>
          </a:p>
          <a:p>
            <a:pPr indent="-285750">
              <a:lnSpc>
                <a:spcPts val="1817"/>
              </a:lnSpc>
              <a:spcBef>
                <a:spcPts val="600"/>
              </a:spcBef>
              <a:defRPr/>
            </a:pPr>
            <a:r>
              <a:rPr lang="es-ES" dirty="0" smtClean="0">
                <a:solidFill>
                  <a:schemeClr val="accent1">
                    <a:lumMod val="50000"/>
                  </a:schemeClr>
                </a:solidFill>
                <a:latin typeface="GillSans" panose="020B0602020204020204" pitchFamily="34" charset="0"/>
                <a:cs typeface="Avenir 85 Heavy"/>
                <a:hlinkClick r:id="rId7"/>
              </a:rPr>
              <a:t>http</a:t>
            </a:r>
            <a:r>
              <a:rPr lang="es-ES" dirty="0" smtClean="0">
                <a:solidFill>
                  <a:schemeClr val="accent1">
                    <a:lumMod val="50000"/>
                  </a:schemeClr>
                </a:solidFill>
                <a:latin typeface="GillSans" panose="020B0602020204020204" pitchFamily="34" charset="0"/>
                <a:cs typeface="Avenir 85 Heavy"/>
                <a:hlinkClick r:id="rId7"/>
              </a:rPr>
              <a:t>://</a:t>
            </a:r>
            <a:r>
              <a:rPr lang="es-ES" dirty="0" smtClean="0">
                <a:solidFill>
                  <a:schemeClr val="accent1">
                    <a:lumMod val="50000"/>
                  </a:schemeClr>
                </a:solidFill>
                <a:latin typeface="GillSans" panose="020B0602020204020204" pitchFamily="34" charset="0"/>
                <a:cs typeface="Avenir 85 Heavy"/>
                <a:hlinkClick r:id="rId7"/>
              </a:rPr>
              <a:t>www.educaweb.com</a:t>
            </a:r>
            <a:endParaRPr lang="es-ES" dirty="0" smtClean="0">
              <a:solidFill>
                <a:schemeClr val="accent1">
                  <a:lumMod val="50000"/>
                </a:schemeClr>
              </a:solidFill>
              <a:latin typeface="GillSans" panose="020B0602020204020204" pitchFamily="34" charset="0"/>
              <a:cs typeface="Avenir 85 Heavy"/>
            </a:endParaRPr>
          </a:p>
          <a:p>
            <a:pPr indent="-285750">
              <a:lnSpc>
                <a:spcPts val="1817"/>
              </a:lnSpc>
              <a:spcBef>
                <a:spcPts val="600"/>
              </a:spcBef>
              <a:defRPr/>
            </a:pPr>
            <a:r>
              <a:rPr lang="es-ES" dirty="0" smtClean="0">
                <a:solidFill>
                  <a:schemeClr val="accent1">
                    <a:lumMod val="50000"/>
                  </a:schemeClr>
                </a:solidFill>
                <a:latin typeface="GillSans" panose="020B0602020204020204" pitchFamily="34" charset="0"/>
                <a:cs typeface="Avenir 85 Heavy"/>
                <a:hlinkClick r:id="rId8"/>
              </a:rPr>
              <a:t>http</a:t>
            </a:r>
            <a:r>
              <a:rPr lang="es-ES" dirty="0" smtClean="0">
                <a:solidFill>
                  <a:schemeClr val="accent1">
                    <a:lumMod val="50000"/>
                  </a:schemeClr>
                </a:solidFill>
                <a:latin typeface="GillSans" panose="020B0602020204020204" pitchFamily="34" charset="0"/>
                <a:cs typeface="Avenir 85 Heavy"/>
                <a:hlinkClick r:id="rId8"/>
              </a:rPr>
              <a:t>://</a:t>
            </a:r>
            <a:r>
              <a:rPr lang="es-ES" dirty="0" smtClean="0">
                <a:solidFill>
                  <a:schemeClr val="accent1">
                    <a:lumMod val="50000"/>
                  </a:schemeClr>
                </a:solidFill>
                <a:latin typeface="GillSans" panose="020B0602020204020204" pitchFamily="34" charset="0"/>
                <a:cs typeface="Avenir 85 Heavy"/>
                <a:hlinkClick r:id="rId8"/>
              </a:rPr>
              <a:t>blog.mistercomparador.com</a:t>
            </a:r>
            <a:endParaRPr lang="es-ES" dirty="0" smtClean="0">
              <a:solidFill>
                <a:schemeClr val="accent1">
                  <a:lumMod val="50000"/>
                </a:schemeClr>
              </a:solidFill>
              <a:latin typeface="GillSans" panose="020B0602020204020204" pitchFamily="34" charset="0"/>
              <a:cs typeface="Avenir 85 Heavy"/>
            </a:endParaRPr>
          </a:p>
          <a:p>
            <a:pPr indent="-285750">
              <a:lnSpc>
                <a:spcPts val="1817"/>
              </a:lnSpc>
              <a:spcBef>
                <a:spcPts val="600"/>
              </a:spcBef>
              <a:defRPr/>
            </a:pPr>
            <a:endParaRPr lang="es-ES" dirty="0" smtClean="0">
              <a:solidFill>
                <a:schemeClr val="accent1">
                  <a:lumMod val="50000"/>
                </a:schemeClr>
              </a:solidFill>
              <a:latin typeface="GillSans" panose="020B0602020204020204" pitchFamily="34" charset="0"/>
              <a:cs typeface="Avenir 85 Heavy"/>
            </a:endParaRPr>
          </a:p>
        </p:txBody>
      </p:sp>
      <p:sp>
        <p:nvSpPr>
          <p:cNvPr id="14" name="Subtítulo 2"/>
          <p:cNvSpPr>
            <a:spLocks noGrp="1"/>
          </p:cNvSpPr>
          <p:nvPr>
            <p:ph type="subTitle" idx="1"/>
          </p:nvPr>
        </p:nvSpPr>
        <p:spPr>
          <a:xfrm>
            <a:off x="446473" y="5188768"/>
            <a:ext cx="8264698" cy="932588"/>
          </a:xfrm>
        </p:spPr>
        <p:txBody>
          <a:bodyPr>
            <a:noAutofit/>
          </a:bodyPr>
          <a:lstStyle/>
          <a:p>
            <a:pPr lvl="0" indent="-285750" algn="l">
              <a:lnSpc>
                <a:spcPts val="1760"/>
              </a:lnSpc>
              <a:spcBef>
                <a:spcPts val="1800"/>
              </a:spcBef>
            </a:pPr>
            <a:r>
              <a:rPr lang="es-ES" sz="1600" dirty="0" smtClean="0">
                <a:latin typeface="GillSans" panose="020B0602020204020204" pitchFamily="34" charset="0"/>
              </a:rPr>
              <a:t>El </a:t>
            </a:r>
            <a:r>
              <a:rPr lang="es-ES" sz="1600" dirty="0" smtClean="0">
                <a:latin typeface="GillSans" panose="020B0602020204020204" pitchFamily="34" charset="0"/>
              </a:rPr>
              <a:t>presente proyecto ha sido financiado con el apoyo de la Comisión </a:t>
            </a:r>
            <a:r>
              <a:rPr lang="es-ES" sz="1600" dirty="0" smtClean="0">
                <a:latin typeface="GillSans" panose="020B0602020204020204" pitchFamily="34" charset="0"/>
              </a:rPr>
              <a:t>Europea.</a:t>
            </a:r>
            <a:r>
              <a:rPr lang="es-ES" sz="1600" dirty="0" smtClean="0">
                <a:latin typeface="GillSans" panose="020B0602020204020204" pitchFamily="34" charset="0"/>
              </a:rPr>
              <a:t/>
            </a:r>
            <a:br>
              <a:rPr lang="es-ES" sz="1600" dirty="0" smtClean="0">
                <a:latin typeface="GillSans" panose="020B0602020204020204" pitchFamily="34" charset="0"/>
              </a:rPr>
            </a:br>
            <a:r>
              <a:rPr lang="es-ES" sz="1600" dirty="0" smtClean="0">
                <a:latin typeface="GillSans" panose="020B0602020204020204" pitchFamily="34" charset="0"/>
              </a:rPr>
              <a:t>Esta publicación </a:t>
            </a:r>
            <a:r>
              <a:rPr lang="es-ES" sz="1600" dirty="0" smtClean="0">
                <a:latin typeface="GillSans" panose="020B0602020204020204" pitchFamily="34" charset="0"/>
              </a:rPr>
              <a:t>(comunicación) es responsabilidad exclusiva de su autor. La Comisión no es responsable del uso que pueda hacerse de la información aquí difundida.	</a:t>
            </a: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361</TotalTime>
  <Words>2022</Words>
  <Application>Microsoft Office PowerPoint</Application>
  <PresentationFormat>Presentación en pantalla (4:3)</PresentationFormat>
  <Paragraphs>140</Paragraphs>
  <Slides>15</Slides>
  <Notes>1</Notes>
  <HiddenSlides>0</HiddenSlides>
  <MMClips>0</MMClips>
  <ScaleCrop>false</ScaleCrop>
  <HeadingPairs>
    <vt:vector size="4" baseType="variant">
      <vt:variant>
        <vt:lpstr>Plantilla de diseño</vt:lpstr>
      </vt:variant>
      <vt:variant>
        <vt:i4>1</vt:i4>
      </vt:variant>
      <vt:variant>
        <vt:lpstr>Títulos de diapositiva</vt:lpstr>
      </vt:variant>
      <vt:variant>
        <vt:i4>15</vt:i4>
      </vt:variant>
    </vt:vector>
  </HeadingPairs>
  <TitlesOfParts>
    <vt:vector size="16" baseType="lpstr">
      <vt:lpstr>Office Theme</vt:lpstr>
      <vt:lpstr>Diapositiva 1</vt:lpstr>
      <vt:lpstr>Sistema Educativo Español</vt:lpstr>
      <vt:lpstr>Principios</vt:lpstr>
      <vt:lpstr>Estructura</vt:lpstr>
      <vt:lpstr>Educación Infantil</vt:lpstr>
      <vt:lpstr>Educación Primaria</vt:lpstr>
      <vt:lpstr>Educación Secundaria Obligatoria</vt:lpstr>
      <vt:lpstr>Formación Profesional Básica</vt:lpstr>
      <vt:lpstr>Ciclos Formativos de Grado Medio y Superior</vt:lpstr>
      <vt:lpstr>Bachillerato</vt:lpstr>
      <vt:lpstr>Universidad</vt:lpstr>
      <vt:lpstr>Enseñanzas Deportivas</vt:lpstr>
      <vt:lpstr>Enseñanzas Artísticas</vt:lpstr>
      <vt:lpstr>Enseñanzas de Idiomas</vt:lpstr>
      <vt:lpstr>Fuentes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Jose Antonio Sanchez Garcia</cp:lastModifiedBy>
  <cp:revision>69</cp:revision>
  <dcterms:created xsi:type="dcterms:W3CDTF">2017-06-14T20:01:21Z</dcterms:created>
  <dcterms:modified xsi:type="dcterms:W3CDTF">2017-06-14T22:14:19Z</dcterms:modified>
</cp:coreProperties>
</file>