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13.xml" ContentType="application/vnd.openxmlformats-officedocument.presentationml.slideLayout+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ldMasterIdLst>
    <p:sldMasterId r:id="rId1"/>
  </p:sldMasterIdLst>
  <p:notesMasterIdLst>
    <p:notesMasterId r:id="rId17"/>
  </p:notesMasterIdLst>
  <p:sldIdLst>
    <p:sldId id="256" r:id="rId2"/>
    <p:sldId id="278" r:id="rId3"/>
    <p:sldId id="279" r:id="rId4"/>
    <p:sldId id="280" r:id="rId5"/>
    <p:sldId id="268" r:id="rId6"/>
    <p:sldId id="282" r:id="rId7"/>
    <p:sldId id="283" r:id="rId8"/>
    <p:sldId id="284" r:id="rId9"/>
    <p:sldId id="285" r:id="rId10"/>
    <p:sldId id="286" r:id="rId11"/>
    <p:sldId id="287" r:id="rId12"/>
    <p:sldId id="288" r:id="rId13"/>
    <p:sldId id="289" r:id="rId14"/>
    <p:sldId id="290" r:id="rId15"/>
    <p:sldId id="291" r:id="rId1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 uri="{FD5EFAAD-0ECE-453E-9831-46B23BE46B34}">
      <p15:chartTrackingRefBased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horzBarState="maximized">
    <p:restoredLeft sz="15987" autoAdjust="0"/>
    <p:restoredTop sz="94660"/>
  </p:normalViewPr>
  <p:slideViewPr>
    <p:cSldViewPr snapToGrid="0">
      <p:cViewPr varScale="1">
        <p:scale>
          <a:sx n="128" d="100"/>
          <a:sy n="128" d="100"/>
        </p:scale>
        <p:origin x="-296" y="-10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77" name="PlaceHolder 1"/>
          <p:cNvSpPr>
            <a:spLocks noGrp="1"/>
          </p:cNvSpPr>
          <p:nvPr>
            <p:ph type="body"/>
          </p:nvPr>
        </p:nvSpPr>
        <p:spPr>
          <a:xfrm>
            <a:off x="653040" y="4002120"/>
            <a:ext cx="5551560" cy="4310280"/>
          </a:xfrm>
          <a:prstGeom prst="rect">
            <a:avLst/>
          </a:prstGeom>
        </p:spPr>
        <p:txBody>
          <a:bodyPr lIns="0" tIns="0" rIns="0" bIns="0"/>
          <a:lstStyle/>
          <a:p>
            <a:r>
              <a:rPr lang="es-ES" sz="2520">
                <a:latin typeface="Arial"/>
              </a:rPr>
              <a:t>Pulse para editar el formato de las notas</a:t>
            </a:r>
            <a:endParaRPr/>
          </a:p>
        </p:txBody>
      </p:sp>
      <p:sp>
        <p:nvSpPr>
          <p:cNvPr id="78" name="PlaceHolder 2"/>
          <p:cNvSpPr>
            <a:spLocks noGrp="1"/>
          </p:cNvSpPr>
          <p:nvPr>
            <p:ph type="hdr"/>
          </p:nvPr>
        </p:nvSpPr>
        <p:spPr>
          <a:xfrm>
            <a:off x="0" y="0"/>
            <a:ext cx="2976120" cy="456840"/>
          </a:xfrm>
          <a:prstGeom prst="rect">
            <a:avLst/>
          </a:prstGeom>
        </p:spPr>
        <p:txBody>
          <a:bodyPr lIns="0" tIns="0" rIns="0" bIns="0"/>
          <a:lstStyle/>
          <a:p>
            <a:r>
              <a:rPr lang="es-ES" sz="1400">
                <a:latin typeface="Times New Roman"/>
              </a:rPr>
              <a:t>&lt;encabezamiento&gt;</a:t>
            </a:r>
            <a:endParaRPr/>
          </a:p>
        </p:txBody>
      </p:sp>
      <p:sp>
        <p:nvSpPr>
          <p:cNvPr id="79" name="PlaceHolder 3"/>
          <p:cNvSpPr>
            <a:spLocks noGrp="1"/>
          </p:cNvSpPr>
          <p:nvPr>
            <p:ph type="dt"/>
          </p:nvPr>
        </p:nvSpPr>
        <p:spPr>
          <a:xfrm>
            <a:off x="3881520" y="0"/>
            <a:ext cx="2976120" cy="456840"/>
          </a:xfrm>
          <a:prstGeom prst="rect">
            <a:avLst/>
          </a:prstGeom>
        </p:spPr>
        <p:txBody>
          <a:bodyPr lIns="0" tIns="0" rIns="0" bIns="0"/>
          <a:lstStyle/>
          <a:p>
            <a:pPr algn="r"/>
            <a:r>
              <a:rPr lang="es-ES" sz="1400">
                <a:latin typeface="Times New Roman"/>
              </a:rPr>
              <a:t>&lt;fecha/hora&gt;</a:t>
            </a:r>
            <a:endParaRPr/>
          </a:p>
        </p:txBody>
      </p:sp>
      <p:sp>
        <p:nvSpPr>
          <p:cNvPr id="80" name="PlaceHolder 4"/>
          <p:cNvSpPr>
            <a:spLocks noGrp="1"/>
          </p:cNvSpPr>
          <p:nvPr>
            <p:ph type="ftr"/>
          </p:nvPr>
        </p:nvSpPr>
        <p:spPr>
          <a:xfrm>
            <a:off x="0" y="8686800"/>
            <a:ext cx="2976120" cy="456840"/>
          </a:xfrm>
          <a:prstGeom prst="rect">
            <a:avLst/>
          </a:prstGeom>
        </p:spPr>
        <p:txBody>
          <a:bodyPr lIns="0" tIns="0" rIns="0" bIns="0" anchor="b"/>
          <a:lstStyle/>
          <a:p>
            <a:r>
              <a:rPr lang="es-ES" sz="1400">
                <a:latin typeface="Times New Roman"/>
              </a:rPr>
              <a:t>&lt;pie de página&gt;</a:t>
            </a:r>
            <a:endParaRPr/>
          </a:p>
        </p:txBody>
      </p:sp>
      <p:sp>
        <p:nvSpPr>
          <p:cNvPr id="81" name="PlaceHolder 5"/>
          <p:cNvSpPr>
            <a:spLocks noGrp="1"/>
          </p:cNvSpPr>
          <p:nvPr>
            <p:ph type="sldNum"/>
          </p:nvPr>
        </p:nvSpPr>
        <p:spPr>
          <a:xfrm>
            <a:off x="3881520" y="8686800"/>
            <a:ext cx="2976120" cy="456840"/>
          </a:xfrm>
          <a:prstGeom prst="rect">
            <a:avLst/>
          </a:prstGeom>
        </p:spPr>
        <p:txBody>
          <a:bodyPr lIns="0" tIns="0" rIns="0" bIns="0" anchor="b"/>
          <a:lstStyle/>
          <a:p>
            <a:pPr algn="r"/>
            <a:fld id="{3F62C165-C141-465A-BE40-466677F37B2A}" type="slidenum">
              <a:rPr lang="es-ES" sz="1400">
                <a:latin typeface="Times New Roman"/>
              </a:rPr>
              <a:pPr algn="r"/>
              <a:t>‹Nr.›</a:t>
            </a:fld>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 name="PlaceHolder 1"/>
          <p:cNvSpPr>
            <a:spLocks noGrp="1"/>
          </p:cNvSpPr>
          <p:nvPr>
            <p:ph type="body"/>
          </p:nvPr>
        </p:nvSpPr>
        <p:spPr>
          <a:xfrm>
            <a:off x="685800" y="4400640"/>
            <a:ext cx="5485680" cy="3599640"/>
          </a:xfrm>
          <a:prstGeom prst="rect">
            <a:avLst/>
          </a:prstGeom>
        </p:spPr>
        <p:txBody>
          <a:bodyPr lIns="0" tIns="0" rIns="0" bIns="0"/>
          <a:lstStyle/>
          <a:p>
            <a:endParaRPr/>
          </a:p>
        </p:txBody>
      </p:sp>
      <p:sp>
        <p:nvSpPr>
          <p:cNvPr id="103" name="CustomShape 2"/>
          <p:cNvSpPr/>
          <p:nvPr/>
        </p:nvSpPr>
        <p:spPr>
          <a:xfrm>
            <a:off x="3884760" y="8685360"/>
            <a:ext cx="2971080" cy="457920"/>
          </a:xfrm>
          <a:prstGeom prst="rect">
            <a:avLst/>
          </a:prstGeom>
          <a:noFill/>
          <a:ln>
            <a:noFill/>
          </a:ln>
        </p:spPr>
        <p:txBody>
          <a:bodyPr lIns="90000" tIns="45000" rIns="90000" bIns="45000" anchor="b"/>
          <a:lstStyle/>
          <a:p>
            <a:pPr algn="r">
              <a:lnSpc>
                <a:spcPct val="100000"/>
              </a:lnSpc>
            </a:pPr>
            <a:fld id="{21794274-D4AF-4F80-8A08-2195C6D2EEDC}" type="slidenum">
              <a:rPr lang="es-ES" sz="1200">
                <a:solidFill>
                  <a:srgbClr val="000000"/>
                </a:solidFill>
                <a:latin typeface="+mn-lt"/>
                <a:ea typeface="+mn-ea"/>
              </a:rPr>
              <a:pPr algn="r">
                <a:lnSpc>
                  <a:spcPct val="100000"/>
                </a:lnSpc>
              </a:pPr>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reserve="1">
  <p:cSld name="Title Slide">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44" name="PlaceHolder 2"/>
          <p:cNvSpPr>
            <a:spLocks noGrp="1"/>
          </p:cNvSpPr>
          <p:nvPr>
            <p:ph type="subTitle"/>
          </p:nvPr>
        </p:nvSpPr>
        <p:spPr>
          <a:xfrm>
            <a:off x="457200" y="1654560"/>
            <a:ext cx="8229600" cy="397764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46" name="PlaceHolder 2"/>
          <p:cNvSpPr>
            <a:spLocks noGrp="1"/>
          </p:cNvSpPr>
          <p:nvPr>
            <p:ph type="body"/>
          </p:nvPr>
        </p:nvSpPr>
        <p:spPr>
          <a:xfrm>
            <a:off x="457200" y="1654560"/>
            <a:ext cx="8229600" cy="397728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itle, 2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48" name="PlaceHolder 2"/>
          <p:cNvSpPr>
            <a:spLocks noGrp="1"/>
          </p:cNvSpPr>
          <p:nvPr>
            <p:ph type="body"/>
          </p:nvPr>
        </p:nvSpPr>
        <p:spPr>
          <a:xfrm>
            <a:off x="457200" y="1654560"/>
            <a:ext cx="4015800" cy="3977280"/>
          </a:xfrm>
          <a:prstGeom prst="rect">
            <a:avLst/>
          </a:prstGeom>
        </p:spPr>
        <p:txBody>
          <a:bodyPr lIns="0" tIns="0" rIns="0" bIns="0"/>
          <a:lstStyle/>
          <a:p>
            <a:endParaRPr/>
          </a:p>
        </p:txBody>
      </p:sp>
      <p:sp>
        <p:nvSpPr>
          <p:cNvPr id="49" name="PlaceHolder 3"/>
          <p:cNvSpPr>
            <a:spLocks noGrp="1"/>
          </p:cNvSpPr>
          <p:nvPr>
            <p:ph type="body"/>
          </p:nvPr>
        </p:nvSpPr>
        <p:spPr>
          <a:xfrm>
            <a:off x="4674240" y="1654560"/>
            <a:ext cx="4015800" cy="397728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reserve="1">
  <p:cSld name="Centered Text">
    <p:spTree>
      <p:nvGrpSpPr>
        <p:cNvPr id="1" name=""/>
        <p:cNvGrpSpPr/>
        <p:nvPr/>
      </p:nvGrpSpPr>
      <p:grpSpPr>
        <a:xfrm>
          <a:off x="0" y="0"/>
          <a:ext cx="0" cy="0"/>
          <a:chOff x="0" y="0"/>
          <a:chExt cx="0" cy="0"/>
        </a:xfrm>
      </p:grpSpPr>
      <p:sp>
        <p:nvSpPr>
          <p:cNvPr id="51" name="PlaceHolder 1"/>
          <p:cNvSpPr>
            <a:spLocks noGrp="1"/>
          </p:cNvSpPr>
          <p:nvPr>
            <p:ph type="subTitle"/>
          </p:nvPr>
        </p:nvSpPr>
        <p:spPr>
          <a:xfrm>
            <a:off x="457200" y="261000"/>
            <a:ext cx="7347960" cy="464400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AndObj" preserve="1">
  <p:cSld name="Title, 2 Content and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53" name="PlaceHolder 2"/>
          <p:cNvSpPr>
            <a:spLocks noGrp="1"/>
          </p:cNvSpPr>
          <p:nvPr>
            <p:ph type="body"/>
          </p:nvPr>
        </p:nvSpPr>
        <p:spPr>
          <a:xfrm>
            <a:off x="457200" y="1654560"/>
            <a:ext cx="4015800" cy="1896840"/>
          </a:xfrm>
          <a:prstGeom prst="rect">
            <a:avLst/>
          </a:prstGeom>
        </p:spPr>
        <p:txBody>
          <a:bodyPr lIns="0" tIns="0" rIns="0" bIns="0"/>
          <a:lstStyle/>
          <a:p>
            <a:endParaRPr/>
          </a:p>
        </p:txBody>
      </p:sp>
      <p:sp>
        <p:nvSpPr>
          <p:cNvPr id="54" name="PlaceHolder 3"/>
          <p:cNvSpPr>
            <a:spLocks noGrp="1"/>
          </p:cNvSpPr>
          <p:nvPr>
            <p:ph type="body"/>
          </p:nvPr>
        </p:nvSpPr>
        <p:spPr>
          <a:xfrm>
            <a:off x="457200" y="3732120"/>
            <a:ext cx="4015800" cy="1896840"/>
          </a:xfrm>
          <a:prstGeom prst="rect">
            <a:avLst/>
          </a:prstGeom>
        </p:spPr>
        <p:txBody>
          <a:bodyPr lIns="0" tIns="0" rIns="0" bIns="0"/>
          <a:lstStyle/>
          <a:p>
            <a:endParaRPr/>
          </a:p>
        </p:txBody>
      </p:sp>
      <p:sp>
        <p:nvSpPr>
          <p:cNvPr id="55" name="PlaceHolder 4"/>
          <p:cNvSpPr>
            <a:spLocks noGrp="1"/>
          </p:cNvSpPr>
          <p:nvPr>
            <p:ph type="body"/>
          </p:nvPr>
        </p:nvSpPr>
        <p:spPr>
          <a:xfrm>
            <a:off x="4674240" y="1654560"/>
            <a:ext cx="4015800" cy="397728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woObj" preserve="1">
  <p:cSld name="Title Content and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57" name="PlaceHolder 2"/>
          <p:cNvSpPr>
            <a:spLocks noGrp="1"/>
          </p:cNvSpPr>
          <p:nvPr>
            <p:ph type="body"/>
          </p:nvPr>
        </p:nvSpPr>
        <p:spPr>
          <a:xfrm>
            <a:off x="457200" y="1654560"/>
            <a:ext cx="4015800" cy="3977280"/>
          </a:xfrm>
          <a:prstGeom prst="rect">
            <a:avLst/>
          </a:prstGeom>
        </p:spPr>
        <p:txBody>
          <a:bodyPr lIns="0" tIns="0" rIns="0" bIns="0"/>
          <a:lstStyle/>
          <a:p>
            <a:endParaRPr/>
          </a:p>
        </p:txBody>
      </p:sp>
      <p:sp>
        <p:nvSpPr>
          <p:cNvPr id="58" name="PlaceHolder 3"/>
          <p:cNvSpPr>
            <a:spLocks noGrp="1"/>
          </p:cNvSpPr>
          <p:nvPr>
            <p:ph type="body"/>
          </p:nvPr>
        </p:nvSpPr>
        <p:spPr>
          <a:xfrm>
            <a:off x="4674240" y="1654560"/>
            <a:ext cx="4015800" cy="1896840"/>
          </a:xfrm>
          <a:prstGeom prst="rect">
            <a:avLst/>
          </a:prstGeom>
        </p:spPr>
        <p:txBody>
          <a:bodyPr lIns="0" tIns="0" rIns="0" bIns="0"/>
          <a:lstStyle/>
          <a:p>
            <a:endParaRPr/>
          </a:p>
        </p:txBody>
      </p:sp>
      <p:sp>
        <p:nvSpPr>
          <p:cNvPr id="59" name="PlaceHolder 4"/>
          <p:cNvSpPr>
            <a:spLocks noGrp="1"/>
          </p:cNvSpPr>
          <p:nvPr>
            <p:ph type="body"/>
          </p:nvPr>
        </p:nvSpPr>
        <p:spPr>
          <a:xfrm>
            <a:off x="4674240" y="3732120"/>
            <a:ext cx="4015800" cy="189684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OverTx" preserve="1">
  <p:cSld name="Title, 2 Content over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61" name="PlaceHolder 2"/>
          <p:cNvSpPr>
            <a:spLocks noGrp="1"/>
          </p:cNvSpPr>
          <p:nvPr>
            <p:ph type="body"/>
          </p:nvPr>
        </p:nvSpPr>
        <p:spPr>
          <a:xfrm>
            <a:off x="457200" y="1654560"/>
            <a:ext cx="4015800" cy="1896840"/>
          </a:xfrm>
          <a:prstGeom prst="rect">
            <a:avLst/>
          </a:prstGeom>
        </p:spPr>
        <p:txBody>
          <a:bodyPr lIns="0" tIns="0" rIns="0" bIns="0"/>
          <a:lstStyle/>
          <a:p>
            <a:endParaRPr/>
          </a:p>
        </p:txBody>
      </p:sp>
      <p:sp>
        <p:nvSpPr>
          <p:cNvPr id="62" name="PlaceHolder 3"/>
          <p:cNvSpPr>
            <a:spLocks noGrp="1"/>
          </p:cNvSpPr>
          <p:nvPr>
            <p:ph type="body"/>
          </p:nvPr>
        </p:nvSpPr>
        <p:spPr>
          <a:xfrm>
            <a:off x="4674240" y="1654560"/>
            <a:ext cx="4015800" cy="1896840"/>
          </a:xfrm>
          <a:prstGeom prst="rect">
            <a:avLst/>
          </a:prstGeom>
        </p:spPr>
        <p:txBody>
          <a:bodyPr lIns="0" tIns="0" rIns="0" bIns="0"/>
          <a:lstStyle/>
          <a:p>
            <a:endParaRPr/>
          </a:p>
        </p:txBody>
      </p:sp>
      <p:sp>
        <p:nvSpPr>
          <p:cNvPr id="63" name="PlaceHolder 4"/>
          <p:cNvSpPr>
            <a:spLocks noGrp="1"/>
          </p:cNvSpPr>
          <p:nvPr>
            <p:ph type="body"/>
          </p:nvPr>
        </p:nvSpPr>
        <p:spPr>
          <a:xfrm>
            <a:off x="457200" y="3732120"/>
            <a:ext cx="8229600" cy="189684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verTx" preserve="1">
  <p:cSld name="Title,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65" name="PlaceHolder 2"/>
          <p:cNvSpPr>
            <a:spLocks noGrp="1"/>
          </p:cNvSpPr>
          <p:nvPr>
            <p:ph type="body"/>
          </p:nvPr>
        </p:nvSpPr>
        <p:spPr>
          <a:xfrm>
            <a:off x="457200" y="1654560"/>
            <a:ext cx="8229600" cy="1896840"/>
          </a:xfrm>
          <a:prstGeom prst="rect">
            <a:avLst/>
          </a:prstGeom>
        </p:spPr>
        <p:txBody>
          <a:bodyPr lIns="0" tIns="0" rIns="0" bIns="0"/>
          <a:lstStyle/>
          <a:p>
            <a:endParaRPr/>
          </a:p>
        </p:txBody>
      </p:sp>
      <p:sp>
        <p:nvSpPr>
          <p:cNvPr id="66" name="PlaceHolder 3"/>
          <p:cNvSpPr>
            <a:spLocks noGrp="1"/>
          </p:cNvSpPr>
          <p:nvPr>
            <p:ph type="body"/>
          </p:nvPr>
        </p:nvSpPr>
        <p:spPr>
          <a:xfrm>
            <a:off x="457200" y="3732120"/>
            <a:ext cx="8229600" cy="189684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fourObj" preserve="1">
  <p:cSld name="Title, 4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68" name="PlaceHolder 2"/>
          <p:cNvSpPr>
            <a:spLocks noGrp="1"/>
          </p:cNvSpPr>
          <p:nvPr>
            <p:ph type="body"/>
          </p:nvPr>
        </p:nvSpPr>
        <p:spPr>
          <a:xfrm>
            <a:off x="457200" y="1654560"/>
            <a:ext cx="4015800" cy="1896840"/>
          </a:xfrm>
          <a:prstGeom prst="rect">
            <a:avLst/>
          </a:prstGeom>
        </p:spPr>
        <p:txBody>
          <a:bodyPr lIns="0" tIns="0" rIns="0" bIns="0"/>
          <a:lstStyle/>
          <a:p>
            <a:endParaRPr/>
          </a:p>
        </p:txBody>
      </p:sp>
      <p:sp>
        <p:nvSpPr>
          <p:cNvPr id="69" name="PlaceHolder 3"/>
          <p:cNvSpPr>
            <a:spLocks noGrp="1"/>
          </p:cNvSpPr>
          <p:nvPr>
            <p:ph type="body"/>
          </p:nvPr>
        </p:nvSpPr>
        <p:spPr>
          <a:xfrm>
            <a:off x="4674240" y="1654560"/>
            <a:ext cx="4015800" cy="1896840"/>
          </a:xfrm>
          <a:prstGeom prst="rect">
            <a:avLst/>
          </a:prstGeom>
        </p:spPr>
        <p:txBody>
          <a:bodyPr lIns="0" tIns="0" rIns="0" bIns="0"/>
          <a:lstStyle/>
          <a:p>
            <a:endParaRPr/>
          </a:p>
        </p:txBody>
      </p:sp>
      <p:sp>
        <p:nvSpPr>
          <p:cNvPr id="70" name="PlaceHolder 4"/>
          <p:cNvSpPr>
            <a:spLocks noGrp="1"/>
          </p:cNvSpPr>
          <p:nvPr>
            <p:ph type="body"/>
          </p:nvPr>
        </p:nvSpPr>
        <p:spPr>
          <a:xfrm>
            <a:off x="4674240" y="3732120"/>
            <a:ext cx="4015800" cy="1896840"/>
          </a:xfrm>
          <a:prstGeom prst="rect">
            <a:avLst/>
          </a:prstGeom>
        </p:spPr>
        <p:txBody>
          <a:bodyPr lIns="0" tIns="0" rIns="0" bIns="0"/>
          <a:lstStyle/>
          <a:p>
            <a:endParaRPr/>
          </a:p>
        </p:txBody>
      </p:sp>
      <p:sp>
        <p:nvSpPr>
          <p:cNvPr id="71" name="PlaceHolder 5"/>
          <p:cNvSpPr>
            <a:spLocks noGrp="1"/>
          </p:cNvSpPr>
          <p:nvPr>
            <p:ph type="body"/>
          </p:nvPr>
        </p:nvSpPr>
        <p:spPr>
          <a:xfrm>
            <a:off x="457200" y="3732120"/>
            <a:ext cx="4015800" cy="189684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Title, 6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73" name="PlaceHolder 2"/>
          <p:cNvSpPr>
            <a:spLocks noGrp="1"/>
          </p:cNvSpPr>
          <p:nvPr>
            <p:ph type="body"/>
          </p:nvPr>
        </p:nvSpPr>
        <p:spPr>
          <a:xfrm>
            <a:off x="457200" y="1654560"/>
            <a:ext cx="8229600" cy="3977280"/>
          </a:xfrm>
          <a:prstGeom prst="rect">
            <a:avLst/>
          </a:prstGeom>
        </p:spPr>
        <p:txBody>
          <a:bodyPr lIns="0" tIns="0" rIns="0" bIns="0"/>
          <a:lstStyle/>
          <a:p>
            <a:endParaRPr/>
          </a:p>
        </p:txBody>
      </p:sp>
      <p:sp>
        <p:nvSpPr>
          <p:cNvPr id="74" name="PlaceHolder 3"/>
          <p:cNvSpPr>
            <a:spLocks noGrp="1"/>
          </p:cNvSpPr>
          <p:nvPr>
            <p:ph type="body"/>
          </p:nvPr>
        </p:nvSpPr>
        <p:spPr>
          <a:xfrm>
            <a:off x="457200" y="1654560"/>
            <a:ext cx="8229600" cy="3977280"/>
          </a:xfrm>
          <a:prstGeom prst="rect">
            <a:avLst/>
          </a:prstGeom>
        </p:spPr>
        <p:txBody>
          <a:bodyPr lIns="0" tIns="0" rIns="0" bIns="0"/>
          <a:lstStyle/>
          <a:p>
            <a:endParaRPr/>
          </a:p>
        </p:txBody>
      </p:sp>
      <p:pic>
        <p:nvPicPr>
          <p:cNvPr id="75" name="Imagen 74"/>
          <p:cNvPicPr/>
          <p:nvPr/>
        </p:nvPicPr>
        <p:blipFill>
          <a:blip r:embed="rId2"/>
          <a:stretch>
            <a:fillRect/>
          </a:stretch>
        </p:blipFill>
        <p:spPr>
          <a:xfrm>
            <a:off x="2079360" y="1654560"/>
            <a:ext cx="4984920" cy="3977280"/>
          </a:xfrm>
          <a:prstGeom prst="rect">
            <a:avLst/>
          </a:prstGeom>
          <a:ln>
            <a:noFill/>
          </a:ln>
        </p:spPr>
      </p:pic>
      <p:pic>
        <p:nvPicPr>
          <p:cNvPr id="76" name="Imagen 75"/>
          <p:cNvPicPr/>
          <p:nvPr/>
        </p:nvPicPr>
        <p:blipFill>
          <a:blip r:embed="rId2"/>
          <a:stretch>
            <a:fillRect/>
          </a:stretch>
        </p:blipFill>
        <p:spPr>
          <a:xfrm>
            <a:off x="2079360" y="1654560"/>
            <a:ext cx="4984920" cy="39772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4724400" y="152400"/>
            <a:ext cx="4191000" cy="1664208"/>
          </a:xfr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r>
              <a:rPr lang="es-ES_tradnl" dirty="0" smtClean="0"/>
              <a:t>Clic para editar título</a:t>
            </a:r>
            <a:endParaRPr dirty="0"/>
          </a:p>
        </p:txBody>
      </p:sp>
      <p:sp>
        <p:nvSpPr>
          <p:cNvPr id="3" name="Subtitle 2"/>
          <p:cNvSpPr>
            <a:spLocks noGrp="1"/>
          </p:cNvSpPr>
          <p:nvPr>
            <p:ph type="subTitle" idx="1"/>
          </p:nvPr>
        </p:nvSpPr>
        <p:spPr>
          <a:xfrm>
            <a:off x="4724400" y="1981200"/>
            <a:ext cx="4191000" cy="877824"/>
          </a:xfrm>
        </p:spPr>
        <p:txBody>
          <a:bodyPr vert="horz" lIns="91440" tIns="45720" rIns="91440" bIns="45720" rtlCol="0">
            <a:normAutofit/>
          </a:bodyPr>
          <a:lstStyle>
            <a:lvl1pPr marL="0" indent="0" algn="ctr" defTabSz="914400" rtl="0" eaLnBrk="1" latinLnBrk="0" hangingPunct="1">
              <a:spcBef>
                <a:spcPts val="2000"/>
              </a:spcBef>
              <a:buFontTx/>
              <a:buNone/>
              <a:defRPr sz="2000" b="0" i="0" kern="1200">
                <a:solidFill>
                  <a:schemeClr val="accent1">
                    <a:lumMod val="50000"/>
                  </a:schemeClr>
                </a:solidFill>
                <a:effectLst/>
                <a:latin typeface="Avenir 85 Heavy"/>
                <a:ea typeface="+mn-ea"/>
                <a:cs typeface="Avenir 85 Heavy"/>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dirty="0"/>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a:t>‹Nr.›</a:t>
            </a:fld>
            <a:endParaRPr kumimoji="0"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37" name="Imagen 36"/>
          <p:cNvPicPr/>
          <p:nvPr/>
        </p:nvPicPr>
        <p:blipFill>
          <a:blip r:embed="rId15"/>
          <a:stretch>
            <a:fillRect/>
          </a:stretch>
        </p:blipFill>
        <p:spPr>
          <a:xfrm>
            <a:off x="0" y="0"/>
            <a:ext cx="9143640" cy="6854040"/>
          </a:xfrm>
          <a:prstGeom prst="rect">
            <a:avLst/>
          </a:prstGeom>
          <a:ln>
            <a:noFill/>
          </a:ln>
        </p:spPr>
      </p:pic>
      <p:sp>
        <p:nvSpPr>
          <p:cNvPr id="38" name="PlaceHolder 1"/>
          <p:cNvSpPr>
            <a:spLocks noGrp="1"/>
          </p:cNvSpPr>
          <p:nvPr>
            <p:ph type="title"/>
          </p:nvPr>
        </p:nvSpPr>
        <p:spPr>
          <a:xfrm>
            <a:off x="457200" y="261000"/>
            <a:ext cx="7347960" cy="1001520"/>
          </a:xfrm>
          <a:prstGeom prst="rect">
            <a:avLst/>
          </a:prstGeom>
        </p:spPr>
        <p:txBody>
          <a:bodyPr lIns="0" tIns="0" rIns="0" bIns="0" anchor="ctr"/>
          <a:lstStyle/>
          <a:p>
            <a:pPr algn="ctr"/>
            <a:r>
              <a:rPr lang="es-ES" sz="3409">
                <a:latin typeface="Times New Roman"/>
              </a:rPr>
              <a:t>Pulse para editar el formato del texto de título</a:t>
            </a:r>
            <a:endParaRPr/>
          </a:p>
        </p:txBody>
      </p:sp>
      <p:sp>
        <p:nvSpPr>
          <p:cNvPr id="39" name="PlaceHolder 2"/>
          <p:cNvSpPr>
            <a:spLocks noGrp="1"/>
          </p:cNvSpPr>
          <p:nvPr>
            <p:ph type="body"/>
          </p:nvPr>
        </p:nvSpPr>
        <p:spPr>
          <a:xfrm>
            <a:off x="457200" y="1654560"/>
            <a:ext cx="8229600" cy="3977280"/>
          </a:xfrm>
          <a:prstGeom prst="rect">
            <a:avLst/>
          </a:prstGeom>
        </p:spPr>
        <p:txBody>
          <a:bodyPr lIns="0" tIns="0" rIns="0" bIns="0"/>
          <a:lstStyle/>
          <a:p>
            <a:pPr>
              <a:buSzPct val="45000"/>
              <a:buFont typeface="StarSymbol"/>
              <a:buChar char=""/>
            </a:pPr>
            <a:r>
              <a:rPr lang="es-ES" sz="2910">
                <a:latin typeface="Times New Roman"/>
              </a:rPr>
              <a:t>Pulse para editar el formato de esquema del texto</a:t>
            </a:r>
            <a:endParaRPr/>
          </a:p>
          <a:p>
            <a:pPr lvl="1">
              <a:buSzPct val="75000"/>
              <a:buFont typeface="StarSymbol"/>
              <a:buChar char=""/>
            </a:pPr>
            <a:r>
              <a:rPr lang="es-ES" sz="2539">
                <a:latin typeface="Times New Roman"/>
              </a:rPr>
              <a:t>Segundo nivel del esquema</a:t>
            </a:r>
            <a:endParaRPr/>
          </a:p>
          <a:p>
            <a:pPr lvl="2">
              <a:buSzPct val="45000"/>
              <a:buFont typeface="StarSymbol"/>
              <a:buChar char=""/>
            </a:pPr>
            <a:r>
              <a:rPr lang="es-ES" sz="2179">
                <a:latin typeface="Times New Roman"/>
              </a:rPr>
              <a:t>Tercer nivel del esquema</a:t>
            </a:r>
            <a:endParaRPr/>
          </a:p>
          <a:p>
            <a:pPr lvl="3">
              <a:buSzPct val="75000"/>
              <a:buFont typeface="StarSymbol"/>
              <a:buChar char=""/>
            </a:pPr>
            <a:r>
              <a:rPr lang="es-ES" sz="1810">
                <a:latin typeface="Times New Roman"/>
              </a:rPr>
              <a:t>Cuarto nivel del esquema</a:t>
            </a:r>
            <a:endParaRPr/>
          </a:p>
          <a:p>
            <a:pPr lvl="4">
              <a:buSzPct val="45000"/>
              <a:buFont typeface="StarSymbol"/>
              <a:buChar char=""/>
            </a:pPr>
            <a:r>
              <a:rPr lang="es-ES" sz="1810">
                <a:latin typeface="Times New Roman"/>
              </a:rPr>
              <a:t>Quinto nivel del esquema</a:t>
            </a:r>
            <a:endParaRPr/>
          </a:p>
          <a:p>
            <a:pPr lvl="5">
              <a:buSzPct val="45000"/>
              <a:buFont typeface="StarSymbol"/>
              <a:buChar char=""/>
            </a:pPr>
            <a:r>
              <a:rPr lang="es-ES" sz="1810">
                <a:latin typeface="Times New Roman"/>
              </a:rPr>
              <a:t>Sexto nivel del esquema</a:t>
            </a:r>
            <a:endParaRPr/>
          </a:p>
          <a:p>
            <a:pPr lvl="6">
              <a:buSzPct val="45000"/>
              <a:buFont typeface="StarSymbol"/>
              <a:buChar char=""/>
            </a:pPr>
            <a:r>
              <a:rPr lang="es-ES" sz="1810">
                <a:latin typeface="Times New Roman"/>
              </a:rPr>
              <a:t>Séptimo nivel del esquema</a:t>
            </a:r>
            <a:endParaRPr/>
          </a:p>
        </p:txBody>
      </p:sp>
      <p:sp>
        <p:nvSpPr>
          <p:cNvPr id="40" name="PlaceHolder 3"/>
          <p:cNvSpPr>
            <a:spLocks noGrp="1"/>
          </p:cNvSpPr>
          <p:nvPr>
            <p:ph type="dt"/>
          </p:nvPr>
        </p:nvSpPr>
        <p:spPr>
          <a:xfrm>
            <a:off x="457200" y="6247440"/>
            <a:ext cx="2130120" cy="473040"/>
          </a:xfrm>
          <a:prstGeom prst="rect">
            <a:avLst/>
          </a:prstGeom>
        </p:spPr>
        <p:txBody>
          <a:bodyPr lIns="0" tIns="0" rIns="0" bIns="0"/>
          <a:lstStyle/>
          <a:p>
            <a:r>
              <a:rPr lang="es-ES" sz="1400">
                <a:latin typeface="Times New Roman"/>
              </a:rPr>
              <a:t>&lt;fecha/hora&gt;</a:t>
            </a:r>
            <a:endParaRPr/>
          </a:p>
        </p:txBody>
      </p:sp>
      <p:sp>
        <p:nvSpPr>
          <p:cNvPr id="41" name="PlaceHolder 4"/>
          <p:cNvSpPr>
            <a:spLocks noGrp="1"/>
          </p:cNvSpPr>
          <p:nvPr>
            <p:ph type="ftr"/>
          </p:nvPr>
        </p:nvSpPr>
        <p:spPr>
          <a:xfrm>
            <a:off x="3126960" y="6247440"/>
            <a:ext cx="2898360" cy="473040"/>
          </a:xfrm>
          <a:prstGeom prst="rect">
            <a:avLst/>
          </a:prstGeom>
        </p:spPr>
        <p:txBody>
          <a:bodyPr lIns="0" tIns="0" rIns="0" bIns="0"/>
          <a:lstStyle/>
          <a:p>
            <a:pPr algn="ctr"/>
            <a:r>
              <a:rPr lang="es-ES" sz="1400">
                <a:latin typeface="Times New Roman"/>
              </a:rPr>
              <a:t>&lt;pie de página&gt;</a:t>
            </a:r>
            <a:endParaRPr/>
          </a:p>
        </p:txBody>
      </p:sp>
      <p:sp>
        <p:nvSpPr>
          <p:cNvPr id="42" name="PlaceHolder 5"/>
          <p:cNvSpPr>
            <a:spLocks noGrp="1"/>
          </p:cNvSpPr>
          <p:nvPr>
            <p:ph type="sldNum"/>
          </p:nvPr>
        </p:nvSpPr>
        <p:spPr>
          <a:xfrm>
            <a:off x="6555960" y="6247440"/>
            <a:ext cx="2130120" cy="473040"/>
          </a:xfrm>
          <a:prstGeom prst="rect">
            <a:avLst/>
          </a:prstGeom>
        </p:spPr>
        <p:txBody>
          <a:bodyPr lIns="0" tIns="0" rIns="0" bIns="0"/>
          <a:lstStyle/>
          <a:p>
            <a:pPr algn="r"/>
            <a:fld id="{3FEB11C6-06CA-40D5-8D47-CFCE061BB8BA}" type="slidenum">
              <a:rPr lang="es-ES" sz="1400">
                <a:latin typeface="Times New Roman"/>
              </a:rPr>
              <a:pPr algn="r"/>
              <a:t>‹Nr.›</a:t>
            </a:fld>
            <a:endParaRP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 r:id="rId12"/>
    <p:sldLayoutId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7" Type="http://schemas.openxmlformats.org/officeDocument/2006/relationships/image" Target="../media/image7.png"/><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9.pn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10.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hyperlink" Target="https://www.mecd.gob.es" TargetMode="External"/><Relationship Id="rId7" Type="http://schemas.openxmlformats.org/officeDocument/2006/relationships/hyperlink" Target="http://www.educaweb.com" TargetMode="External"/><Relationship Id="rId8" Type="http://schemas.openxmlformats.org/officeDocument/2006/relationships/hyperlink" Target="http://blog.mistercomparador.com" TargetMode="External"/><Relationship Id="rId1" Type="http://schemas.openxmlformats.org/officeDocument/2006/relationships/slideLayout" Target="../slideLayouts/slideLayout13.xml"/><Relationship Id="rId2"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2" name="Imagen 2"/>
          <p:cNvPicPr/>
          <p:nvPr/>
        </p:nvPicPr>
        <p:blipFill>
          <a:blip r:embed="rId3"/>
          <a:stretch>
            <a:fillRect/>
          </a:stretch>
        </p:blipFill>
        <p:spPr>
          <a:xfrm>
            <a:off x="720" y="720"/>
            <a:ext cx="9143280" cy="6857280"/>
          </a:xfrm>
          <a:prstGeom prst="rect">
            <a:avLst/>
          </a:prstGeom>
          <a:ln>
            <a:noFill/>
          </a:ln>
        </p:spPr>
      </p:pic>
      <p:sp>
        <p:nvSpPr>
          <p:cNvPr id="83" name="CustomShape 1"/>
          <p:cNvSpPr/>
          <p:nvPr/>
        </p:nvSpPr>
        <p:spPr>
          <a:xfrm>
            <a:off x="648000" y="1584000"/>
            <a:ext cx="7913880" cy="4136400"/>
          </a:xfrm>
          <a:prstGeom prst="rect">
            <a:avLst/>
          </a:prstGeom>
          <a:noFill/>
          <a:ln>
            <a:noFill/>
          </a:ln>
        </p:spPr>
        <p:txBody>
          <a:bodyPr lIns="90000" tIns="45000" rIns="90000" bIns="45000" anchor="b"/>
          <a:lstStyle/>
          <a:p>
            <a:pPr algn="ctr">
              <a:lnSpc>
                <a:spcPct val="100000"/>
              </a:lnSpc>
            </a:pPr>
            <a:endParaRPr dirty="0" smtClean="0"/>
          </a:p>
          <a:p>
            <a:pPr algn="ctr">
              <a:lnSpc>
                <a:spcPct val="100000"/>
              </a:lnSpc>
            </a:pPr>
            <a:r>
              <a:rPr lang="es-ES" sz="4700" b="1" dirty="0" smtClean="0">
                <a:solidFill>
                  <a:srgbClr val="FFFFFF"/>
                </a:solidFill>
                <a:latin typeface="Gill Sans"/>
                <a:cs typeface="Gill Sans"/>
              </a:rPr>
              <a:t>SPANISH EDUCATIONAL SYSTEM</a:t>
            </a:r>
            <a:endParaRPr sz="4700" b="1" dirty="0" smtClean="0">
              <a:latin typeface="Gill Sans"/>
              <a:cs typeface="Gill Sans"/>
            </a:endParaRPr>
          </a:p>
          <a:p>
            <a:pPr algn="ctr">
              <a:lnSpc>
                <a:spcPct val="100000"/>
              </a:lnSpc>
            </a:pPr>
            <a:endParaRPr dirty="0"/>
          </a:p>
          <a:p>
            <a:pPr algn="ctr">
              <a:lnSpc>
                <a:spcPct val="100000"/>
              </a:lnSpc>
            </a:pPr>
            <a:r>
              <a:rPr lang="es-ES" sz="2400" b="1" dirty="0">
                <a:solidFill>
                  <a:srgbClr val="FFFFFF"/>
                </a:solidFill>
                <a:latin typeface="GillSans"/>
              </a:rPr>
              <a:t>Erasmus+  KA104</a:t>
            </a:r>
            <a:endParaRPr dirty="0"/>
          </a:p>
          <a:p>
            <a:pPr algn="ctr">
              <a:lnSpc>
                <a:spcPct val="100000"/>
              </a:lnSpc>
            </a:pPr>
            <a:r>
              <a:rPr lang="es-ES" sz="2200" b="1" dirty="0">
                <a:solidFill>
                  <a:srgbClr val="FFFFFF"/>
                </a:solidFill>
                <a:latin typeface="GillSans"/>
              </a:rPr>
              <a:t>Multiculturalidad y Diversidad en la Educación de Adultos</a:t>
            </a:r>
            <a:endParaRPr dirty="0"/>
          </a:p>
          <a:p>
            <a:pPr algn="ctr">
              <a:lnSpc>
                <a:spcPct val="100000"/>
              </a:lnSpc>
            </a:pPr>
            <a:r>
              <a:rPr lang="es-ES" sz="1600" b="1" dirty="0">
                <a:solidFill>
                  <a:srgbClr val="FFFFFF"/>
                </a:solidFill>
                <a:latin typeface="GillSans"/>
              </a:rPr>
              <a:t>CEPA “Maestro Martín Cisneros”</a:t>
            </a:r>
            <a:endParaRPr dirty="0"/>
          </a:p>
          <a:p>
            <a:pPr algn="ctr">
              <a:lnSpc>
                <a:spcPct val="100000"/>
              </a:lnSpc>
            </a:pPr>
            <a:r>
              <a:rPr lang="es-ES" sz="1600" b="1" dirty="0">
                <a:solidFill>
                  <a:srgbClr val="FFFFFF"/>
                </a:solidFill>
                <a:latin typeface="GillSans"/>
              </a:rPr>
              <a:t>Cáceres 2016-2017</a:t>
            </a:r>
            <a:endParaRPr dirty="0"/>
          </a:p>
        </p:txBody>
      </p:sp>
      <p:sp>
        <p:nvSpPr>
          <p:cNvPr id="84" name="CustomShape 2"/>
          <p:cNvSpPr/>
          <p:nvPr/>
        </p:nvSpPr>
        <p:spPr>
          <a:xfrm>
            <a:off x="0" y="6237360"/>
            <a:ext cx="9143280" cy="619920"/>
          </a:xfrm>
          <a:prstGeom prst="rect">
            <a:avLst/>
          </a:prstGeom>
          <a:solidFill>
            <a:srgbClr val="FFFFFF"/>
          </a:solidFill>
          <a:ln w="6480">
            <a:noFill/>
          </a:ln>
        </p:spPr>
      </p:sp>
      <p:pic>
        <p:nvPicPr>
          <p:cNvPr id="85" name="Imagen 10"/>
          <p:cNvPicPr/>
          <p:nvPr/>
        </p:nvPicPr>
        <p:blipFill>
          <a:blip r:embed="rId4"/>
          <a:stretch>
            <a:fillRect/>
          </a:stretch>
        </p:blipFill>
        <p:spPr>
          <a:xfrm>
            <a:off x="4295520" y="6264720"/>
            <a:ext cx="552600" cy="619920"/>
          </a:xfrm>
          <a:prstGeom prst="rect">
            <a:avLst/>
          </a:prstGeom>
          <a:ln>
            <a:noFill/>
          </a:ln>
        </p:spPr>
      </p:pic>
      <p:pic>
        <p:nvPicPr>
          <p:cNvPr id="86" name="Imagen 11"/>
          <p:cNvPicPr/>
          <p:nvPr/>
        </p:nvPicPr>
        <p:blipFill>
          <a:blip r:embed="rId5"/>
          <a:stretch>
            <a:fillRect/>
          </a:stretch>
        </p:blipFill>
        <p:spPr>
          <a:xfrm>
            <a:off x="2208600" y="6337440"/>
            <a:ext cx="1585800" cy="450000"/>
          </a:xfrm>
          <a:prstGeom prst="rect">
            <a:avLst/>
          </a:prstGeom>
          <a:ln>
            <a:noFill/>
          </a:ln>
        </p:spPr>
      </p:pic>
      <p:pic>
        <p:nvPicPr>
          <p:cNvPr id="87" name="Imagen 12"/>
          <p:cNvPicPr/>
          <p:nvPr/>
        </p:nvPicPr>
        <p:blipFill>
          <a:blip r:embed="rId6"/>
          <a:stretch>
            <a:fillRect/>
          </a:stretch>
        </p:blipFill>
        <p:spPr>
          <a:xfrm>
            <a:off x="5844240" y="6244560"/>
            <a:ext cx="616320" cy="612720"/>
          </a:xfrm>
          <a:prstGeom prst="rect">
            <a:avLst/>
          </a:prstGeom>
          <a:ln>
            <a:noFill/>
          </a:ln>
        </p:spPr>
      </p:pic>
      <p:pic>
        <p:nvPicPr>
          <p:cNvPr id="88" name="Imagen 9"/>
          <p:cNvPicPr/>
          <p:nvPr/>
        </p:nvPicPr>
        <p:blipFill>
          <a:blip r:embed="rId7"/>
          <a:stretch>
            <a:fillRect/>
          </a:stretch>
        </p:blipFill>
        <p:spPr>
          <a:xfrm>
            <a:off x="3962520" y="762120"/>
            <a:ext cx="1218600" cy="1218600"/>
          </a:xfrm>
          <a:prstGeom prst="rect">
            <a:avLst/>
          </a:prstGeom>
          <a:ln>
            <a:noFill/>
          </a:ln>
        </p:spPr>
      </p:pic>
    </p:spTree>
  </p:cSld>
  <p:clrMapOvr>
    <a:masterClrMapping/>
  </p:clrMapOvr>
  <p:transition>
    <p:fade/>
  </p:transition>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Spanish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Educational</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System</a:t>
            </a:r>
            <a:endParaRPr lang="es-ES_tradnl" sz="3600" b="1" dirty="0">
              <a:latin typeface="GillSans" panose="020B0602020204020204" pitchFamily="34" charset="0"/>
              <a:cs typeface="Avenir LT 65 Medium"/>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0" name="7 Imagen" descr="Resultado de imagen de españa en europa"/>
          <p:cNvPicPr/>
          <p:nvPr/>
        </p:nvPicPr>
        <p:blipFill>
          <a:blip r:embed="rId6"/>
          <a:srcRect/>
          <a:stretch>
            <a:fillRect/>
          </a:stretch>
        </p:blipFill>
        <p:spPr bwMode="auto">
          <a:xfrm>
            <a:off x="1379103" y="1108474"/>
            <a:ext cx="6481008" cy="479461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b="1" dirty="0" err="1" smtClean="0">
                <a:latin typeface="GillSans" panose="020B0602020204020204" pitchFamily="34" charset="0"/>
                <a:cs typeface="Avenir LT 65 Medium"/>
              </a:rPr>
              <a:t>Principles</a:t>
            </a:r>
            <a:endParaRPr lang="es-ES_tradnl" b="1" dirty="0">
              <a:latin typeface="GillSans" panose="020B0602020204020204" pitchFamily="34" charset="0"/>
              <a:cs typeface="Avenir LT 65 Medium"/>
            </a:endParaRPr>
          </a:p>
        </p:txBody>
      </p:sp>
      <p:sp>
        <p:nvSpPr>
          <p:cNvPr id="3" name="Subtítulo 2"/>
          <p:cNvSpPr>
            <a:spLocks noGrp="1"/>
          </p:cNvSpPr>
          <p:nvPr>
            <p:ph type="subTitle" idx="1"/>
          </p:nvPr>
        </p:nvSpPr>
        <p:spPr>
          <a:xfrm>
            <a:off x="549354" y="1904862"/>
            <a:ext cx="8072522" cy="4276019"/>
          </a:xfrm>
        </p:spPr>
        <p:txBody>
          <a:bodyPr>
            <a:normAutofit/>
          </a:bodyPr>
          <a:lstStyle/>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Quality and equity</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Increasing school autonomy</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Reinforcement in school leader’s management</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External assessment at the end of each educational level</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Rationalization of educational offer and increasing flexibility to choose different options.</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Transmitted values to encourage personal freewill, responsibility, democratic citizenship, solidarity, tolerance, equality, respect and justice, as well as contributing to overcome any kind of discrimination.</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4800" b="1" smtClean="0">
                <a:latin typeface="GillSans" panose="020B0602020204020204" pitchFamily="34" charset="0"/>
                <a:cs typeface="Avenir LT 65 Medium"/>
              </a:rPr>
              <a:t>Structure</a:t>
            </a:r>
            <a:endParaRPr lang="es-ES_tradnl" sz="4800" b="1" dirty="0">
              <a:latin typeface="GillSans" panose="020B0602020204020204" pitchFamily="34" charset="0"/>
              <a:cs typeface="Avenir LT 65 Medium"/>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0" name="Imagen 9" descr="Resultado de imagen de spanish education system"/>
          <p:cNvPicPr/>
          <p:nvPr/>
        </p:nvPicPr>
        <p:blipFill>
          <a:blip r:embed="rId6"/>
          <a:srcRect/>
          <a:stretch>
            <a:fillRect/>
          </a:stretch>
        </p:blipFill>
        <p:spPr bwMode="auto">
          <a:xfrm>
            <a:off x="891645" y="1594299"/>
            <a:ext cx="7382973" cy="43959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b="1" dirty="0" err="1" smtClean="0">
                <a:latin typeface="GillSans" panose="020B0602020204020204" pitchFamily="34" charset="0"/>
                <a:cs typeface="Avenir LT 65 Medium"/>
              </a:rPr>
              <a:t>Pre</a:t>
            </a:r>
            <a:r>
              <a:rPr lang="es-ES_tradnl" b="1" dirty="0" smtClean="0">
                <a:latin typeface="GillSans" panose="020B0602020204020204" pitchFamily="34" charset="0"/>
                <a:cs typeface="Avenir LT 65 Medium"/>
              </a:rPr>
              <a:t>-</a:t>
            </a:r>
            <a:r>
              <a:rPr lang="es-ES_tradnl" b="1" dirty="0" err="1" smtClean="0">
                <a:latin typeface="GillSans" panose="020B0602020204020204" pitchFamily="34" charset="0"/>
                <a:cs typeface="Avenir LT 65 Medium"/>
              </a:rPr>
              <a:t>School</a:t>
            </a:r>
            <a:r>
              <a:rPr lang="es-ES_tradnl" b="1" dirty="0" smtClean="0">
                <a:latin typeface="GillSans" panose="020B0602020204020204" pitchFamily="34" charset="0"/>
                <a:cs typeface="Avenir LT 65 Medium"/>
              </a:rPr>
              <a:t> </a:t>
            </a:r>
            <a:r>
              <a:rPr lang="es-ES_tradnl" b="1" dirty="0" err="1" smtClean="0">
                <a:latin typeface="GillSans" panose="020B0602020204020204" pitchFamily="34" charset="0"/>
                <a:cs typeface="Avenir LT 65 Medium"/>
              </a:rPr>
              <a:t>Education</a:t>
            </a:r>
            <a:endParaRPr lang="es-ES_tradnl" b="1" dirty="0">
              <a:latin typeface="GillSans" panose="020B0602020204020204" pitchFamily="34" charset="0"/>
              <a:cs typeface="Avenir LT 65 Medium"/>
            </a:endParaRPr>
          </a:p>
        </p:txBody>
      </p:sp>
      <p:sp>
        <p:nvSpPr>
          <p:cNvPr id="3" name="Subtítulo 2"/>
          <p:cNvSpPr>
            <a:spLocks noGrp="1"/>
          </p:cNvSpPr>
          <p:nvPr>
            <p:ph type="subTitle" idx="1"/>
          </p:nvPr>
        </p:nvSpPr>
        <p:spPr>
          <a:xfrm>
            <a:off x="241784" y="2421741"/>
            <a:ext cx="2704933" cy="4104456"/>
          </a:xfrm>
        </p:spPr>
        <p:txBody>
          <a:bodyPr>
            <a:normAutofit/>
          </a:bodyPr>
          <a:lstStyle/>
          <a:p>
            <a:pPr lvl="0" algn="l">
              <a:spcBef>
                <a:spcPts val="1200"/>
              </a:spcBef>
            </a:pPr>
            <a:r>
              <a:rPr lang="es-ES" sz="1800" b="1" dirty="0" smtClean="0">
                <a:latin typeface="GillSans" panose="020B0602020204020204" pitchFamily="34" charset="0"/>
              </a:rPr>
              <a:t>Non-compulsory</a:t>
            </a:r>
          </a:p>
          <a:p>
            <a:pPr lvl="0" algn="l">
              <a:spcBef>
                <a:spcPts val="1200"/>
              </a:spcBef>
            </a:pPr>
            <a:r>
              <a:rPr lang="es-ES" sz="1800" b="1" dirty="0" smtClean="0">
                <a:latin typeface="GillSans" panose="020B0602020204020204" pitchFamily="34" charset="0"/>
              </a:rPr>
              <a:t>It is organized in two educational cycles</a:t>
            </a:r>
          </a:p>
          <a:p>
            <a:pPr marL="285750" lvl="0" indent="-285750" algn="l">
              <a:spcBef>
                <a:spcPts val="600"/>
              </a:spcBef>
              <a:buFont typeface="Arial" panose="020B0604020202020204" pitchFamily="34" charset="0"/>
              <a:buChar char="•"/>
            </a:pPr>
            <a:r>
              <a:rPr lang="es-ES" sz="1800" b="1" dirty="0" smtClean="0">
                <a:latin typeface="GillSans" panose="020B0602020204020204" pitchFamily="34" charset="0"/>
              </a:rPr>
              <a:t>First cycle: </a:t>
            </a:r>
            <a:r>
              <a:rPr lang="es-ES" sz="1800" dirty="0" smtClean="0">
                <a:latin typeface="GillSans" panose="020B0602020204020204" pitchFamily="34" charset="0"/>
              </a:rPr>
              <a:t>0-3 years of age. Three school years.</a:t>
            </a:r>
          </a:p>
          <a:p>
            <a:pPr marL="285750" lvl="0" indent="-285750" algn="l">
              <a:spcBef>
                <a:spcPts val="600"/>
              </a:spcBef>
              <a:buFont typeface="Arial" panose="020B0604020202020204" pitchFamily="34" charset="0"/>
              <a:buChar char="•"/>
            </a:pPr>
            <a:r>
              <a:rPr lang="es-ES" sz="1800" b="1" dirty="0" smtClean="0">
                <a:latin typeface="GillSans" panose="020B0602020204020204" pitchFamily="34" charset="0"/>
              </a:rPr>
              <a:t>Second cycle: </a:t>
            </a:r>
            <a:r>
              <a:rPr lang="es-ES" sz="1800" dirty="0" smtClean="0">
                <a:latin typeface="GillSans" panose="020B0602020204020204" pitchFamily="34" charset="0"/>
              </a:rPr>
              <a:t>3-6 years of age. Three school years.</a:t>
            </a:r>
            <a:r>
              <a:rPr lang="es-ES" sz="1800" b="1" dirty="0" smtClean="0">
                <a:latin typeface="GillSans" panose="020B0602020204020204" pitchFamily="34" charset="0"/>
              </a:rPr>
              <a:t> </a:t>
            </a:r>
            <a:endParaRPr lang="es-ES" sz="1800"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Subtítulo 2"/>
          <p:cNvSpPr txBox="1">
            <a:spLocks/>
          </p:cNvSpPr>
          <p:nvPr/>
        </p:nvSpPr>
        <p:spPr>
          <a:xfrm>
            <a:off x="3221842" y="2425324"/>
            <a:ext cx="2704933" cy="4104456"/>
          </a:xfrm>
          <a:prstGeom prst="rect">
            <a:avLst/>
          </a:prstGeom>
        </p:spPr>
        <p:txBody>
          <a:bodyPr vert="horz" lIns="91440" tIns="45720" rIns="91440" bIns="45720" rtlCol="0">
            <a:normAutofit/>
          </a:bodyPr>
          <a:lstStyle/>
          <a:p>
            <a:pPr lvl="0">
              <a:lnSpc>
                <a:spcPct val="90000"/>
              </a:lnSpc>
              <a:spcBef>
                <a:spcPts val="1200"/>
              </a:spcBef>
              <a:defRPr/>
            </a:pPr>
            <a:r>
              <a:rPr lang="es-ES" b="1" dirty="0" smtClean="0">
                <a:solidFill>
                  <a:schemeClr val="accent1">
                    <a:lumMod val="50000"/>
                  </a:schemeClr>
                </a:solidFill>
                <a:latin typeface="GillSans" panose="020B0602020204020204" pitchFamily="34" charset="0"/>
                <a:cs typeface="Avenir 85 Heavy"/>
              </a:rPr>
              <a:t>Objectives</a:t>
            </a:r>
          </a:p>
          <a:p>
            <a:pPr lvl="0">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To assist the physical intellectual, social, development, emotional and personal development for boys and girls and compensate the present inequalities. </a:t>
            </a:r>
            <a:endParaRPr kumimoji="0" lang="es-ES_tradnl" sz="1514" i="0" u="none" strike="noStrike" kern="1200" cap="none" spc="0" normalizeH="0" baseline="0" noProof="0" dirty="0">
              <a:ln>
                <a:noFill/>
              </a:ln>
              <a:solidFill>
                <a:schemeClr val="accent1">
                  <a:lumMod val="50000"/>
                </a:schemeClr>
              </a:solidFill>
              <a:effectLst/>
              <a:uLnTx/>
              <a:uFillTx/>
              <a:latin typeface="GillSans" panose="020B0602020204020204" pitchFamily="34" charset="0"/>
              <a:ea typeface="+mn-ea"/>
              <a:cs typeface="+mn-cs"/>
            </a:endParaRPr>
          </a:p>
        </p:txBody>
      </p:sp>
      <p:sp>
        <p:nvSpPr>
          <p:cNvPr id="12" name="Subtítulo 2"/>
          <p:cNvSpPr txBox="1">
            <a:spLocks/>
          </p:cNvSpPr>
          <p:nvPr/>
        </p:nvSpPr>
        <p:spPr>
          <a:xfrm>
            <a:off x="6158637" y="2425324"/>
            <a:ext cx="2704933" cy="4104456"/>
          </a:xfrm>
          <a:prstGeom prst="rect">
            <a:avLst/>
          </a:prstGeom>
        </p:spPr>
        <p:txBody>
          <a:bodyPr vert="horz" lIns="91440" tIns="45720" rIns="91440" bIns="45720" rtlCol="0">
            <a:normAutofit/>
          </a:bodyPr>
          <a:lstStyle/>
          <a:p>
            <a:pPr>
              <a:lnSpc>
                <a:spcPct val="90000"/>
              </a:lnSpc>
              <a:spcBef>
                <a:spcPts val="1200"/>
              </a:spcBef>
              <a:defRPr/>
            </a:pPr>
            <a:r>
              <a:rPr lang="es-ES" b="1" dirty="0" smtClean="0">
                <a:solidFill>
                  <a:schemeClr val="accent1">
                    <a:lumMod val="50000"/>
                  </a:schemeClr>
                </a:solidFill>
                <a:latin typeface="GillSans" panose="020B0602020204020204" pitchFamily="34" charset="0"/>
                <a:cs typeface="Avenir 85 Heavy"/>
              </a:rPr>
              <a:t>Áreas (2nd cycle )</a:t>
            </a:r>
          </a:p>
          <a:p>
            <a:pPr marL="285750" lvl="0" indent="-285750">
              <a:lnSpc>
                <a:spcPct val="90000"/>
              </a:lnSpc>
              <a:spcBef>
                <a:spcPts val="600"/>
              </a:spcBef>
              <a:buFont typeface="Arial" panose="020B0604020202020204" pitchFamily="34" charset="0"/>
              <a:buChar char="•"/>
            </a:pPr>
            <a:r>
              <a:rPr lang="es-ES" dirty="0" smtClean="0">
                <a:solidFill>
                  <a:schemeClr val="accent1">
                    <a:lumMod val="50000"/>
                  </a:schemeClr>
                </a:solidFill>
                <a:latin typeface="GillSans" panose="020B0602020204020204" pitchFamily="34" charset="0"/>
                <a:cs typeface="Avenir 85 Heavy"/>
              </a:rPr>
              <a:t>Self-awareness and personal autonomy</a:t>
            </a:r>
          </a:p>
          <a:p>
            <a:pPr marL="285750" lvl="0" indent="-285750">
              <a:lnSpc>
                <a:spcPct val="90000"/>
              </a:lnSpc>
              <a:spcBef>
                <a:spcPts val="600"/>
              </a:spcBef>
              <a:buFont typeface="Arial" panose="020B0604020202020204" pitchFamily="34" charset="0"/>
              <a:buChar char="•"/>
            </a:pPr>
            <a:r>
              <a:rPr lang="es-ES" dirty="0" smtClean="0">
                <a:solidFill>
                  <a:schemeClr val="accent1">
                    <a:lumMod val="50000"/>
                  </a:schemeClr>
                </a:solidFill>
                <a:latin typeface="GillSans" panose="020B0602020204020204" pitchFamily="34" charset="0"/>
                <a:cs typeface="Avenir 85 Heavy"/>
              </a:rPr>
              <a:t>Environmental studies</a:t>
            </a:r>
          </a:p>
          <a:p>
            <a:pPr marL="285750" lvl="0" indent="-285750">
              <a:lnSpc>
                <a:spcPct val="90000"/>
              </a:lnSpc>
              <a:spcBef>
                <a:spcPts val="600"/>
              </a:spcBef>
              <a:buFont typeface="Arial" panose="020B0604020202020204" pitchFamily="34" charset="0"/>
              <a:buChar char="•"/>
            </a:pPr>
            <a:r>
              <a:rPr lang="es-ES" dirty="0" smtClean="0">
                <a:solidFill>
                  <a:schemeClr val="accent1">
                    <a:lumMod val="50000"/>
                  </a:schemeClr>
                </a:solidFill>
                <a:latin typeface="GillSans" panose="020B0602020204020204" pitchFamily="34" charset="0"/>
                <a:cs typeface="Avenir 85 Heavy"/>
              </a:rPr>
              <a:t>Language: communication and representation.</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617149"/>
            <a:ext cx="4024507" cy="4383227"/>
          </a:xfrm>
        </p:spPr>
        <p:txBody>
          <a:bodyPr>
            <a:normAutofit/>
          </a:bodyPr>
          <a:lstStyle/>
          <a:p>
            <a:pPr indent="-285750" algn="l">
              <a:lnSpc>
                <a:spcPts val="1817"/>
              </a:lnSpc>
              <a:spcBef>
                <a:spcPts val="1200"/>
              </a:spcBef>
            </a:pPr>
            <a:r>
              <a:rPr lang="es-ES" sz="1514" b="1" dirty="0" smtClean="0">
                <a:latin typeface="GillSans" panose="020B0602020204020204" pitchFamily="34" charset="0"/>
              </a:rPr>
              <a:t>Compulsory and free level.</a:t>
            </a:r>
          </a:p>
          <a:p>
            <a:pPr lvl="0" indent="-285750" algn="l">
              <a:lnSpc>
                <a:spcPts val="1817"/>
              </a:lnSpc>
              <a:spcBef>
                <a:spcPts val="1200"/>
              </a:spcBef>
            </a:pPr>
            <a:r>
              <a:rPr lang="es-ES" sz="1514" dirty="0" smtClean="0">
                <a:latin typeface="GillSans" panose="020B0602020204020204" pitchFamily="34" charset="0"/>
              </a:rPr>
              <a:t>It is </a:t>
            </a:r>
            <a:r>
              <a:rPr lang="es-ES" sz="1514" b="1" dirty="0" smtClean="0">
                <a:latin typeface="GillSans" panose="020B0602020204020204" pitchFamily="34" charset="0"/>
              </a:rPr>
              <a:t>organized </a:t>
            </a:r>
            <a:r>
              <a:rPr lang="es-ES" sz="1514" dirty="0" smtClean="0">
                <a:latin typeface="GillSans" panose="020B0602020204020204" pitchFamily="34" charset="0"/>
              </a:rPr>
              <a:t>in six school years, from 6 to 12 years of age.</a:t>
            </a:r>
          </a:p>
          <a:p>
            <a:pPr lvl="0" indent="-285750" algn="l">
              <a:lnSpc>
                <a:spcPts val="1817"/>
              </a:lnSpc>
              <a:spcBef>
                <a:spcPts val="1200"/>
              </a:spcBef>
            </a:pPr>
            <a:r>
              <a:rPr lang="es-ES" sz="1514" b="1" dirty="0" smtClean="0">
                <a:latin typeface="GillSans" panose="020B0602020204020204" pitchFamily="34" charset="0"/>
              </a:rPr>
              <a:t>Purpose:</a:t>
            </a:r>
            <a:r>
              <a:rPr lang="es-ES" sz="1514" dirty="0" smtClean="0">
                <a:latin typeface="GillSans" panose="020B0602020204020204" pitchFamily="34" charset="0"/>
              </a:rPr>
              <a:t> to provide students with knowledge as oral expression and comprehension, writing, reading, calculus, acquisition of basic aspect of culture, habits of coexistence, study and  work, artistic like, creativity and affectivity: so that they have a complete formation to prepare them for Compulsory Secondary Education .</a:t>
            </a:r>
          </a:p>
          <a:p>
            <a:pPr indent="-285750" algn="l">
              <a:lnSpc>
                <a:spcPts val="1817"/>
              </a:lnSpc>
              <a:spcBef>
                <a:spcPts val="1200"/>
              </a:spcBef>
            </a:pPr>
            <a:r>
              <a:rPr lang="es-ES" sz="1514" b="1" dirty="0" smtClean="0">
                <a:latin typeface="GillSans" panose="020B0602020204020204" pitchFamily="34" charset="0"/>
              </a:rPr>
              <a:t>Subjects: </a:t>
            </a:r>
            <a:r>
              <a:rPr lang="es-ES" sz="1514" u="sng" dirty="0" smtClean="0">
                <a:latin typeface="GillSans" panose="020B0602020204020204" pitchFamily="34" charset="0"/>
              </a:rPr>
              <a:t>Core subjects</a:t>
            </a:r>
            <a:r>
              <a:rPr lang="es-ES" sz="1514" dirty="0" smtClean="0">
                <a:latin typeface="GillSans" panose="020B0602020204020204" pitchFamily="34" charset="0"/>
              </a:rPr>
              <a:t>: Language and Literature, Mathematics, Sciences, Social Sciences and Foreign language; </a:t>
            </a:r>
            <a:r>
              <a:rPr lang="es-ES" sz="1514" u="sng" dirty="0" smtClean="0">
                <a:latin typeface="GillSans" panose="020B0602020204020204" pitchFamily="34" charset="0"/>
              </a:rPr>
              <a:t>Particular subject areas</a:t>
            </a:r>
            <a:r>
              <a:rPr lang="es-ES" sz="1514" dirty="0" smtClean="0">
                <a:latin typeface="GillSans" panose="020B0602020204020204" pitchFamily="34" charset="0"/>
              </a:rPr>
              <a:t> (at least three out of six): physic education, Religion or Social and Civic Values, Arts, optional foreign language.</a:t>
            </a:r>
          </a:p>
          <a:p>
            <a:pPr lvl="0" indent="-285750" algn="l">
              <a:lnSpc>
                <a:spcPts val="1817"/>
              </a:lnSpc>
              <a:spcBef>
                <a:spcPts val="1200"/>
              </a:spcBef>
            </a:pPr>
            <a:endParaRPr lang="es-ES" sz="1514"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1627070"/>
            <a:ext cx="4024507" cy="4373306"/>
          </a:xfrm>
          <a:prstGeom prst="rect">
            <a:avLst/>
          </a:prstGeom>
        </p:spPr>
        <p:txBody>
          <a:bodyPr vert="horz" lIns="91440" tIns="45720" rIns="91440" bIns="45720" rtlCol="0">
            <a:noAutofit/>
          </a:bodyPr>
          <a:lstStyle/>
          <a:p>
            <a:pPr lvl="0" indent="-285750">
              <a:lnSpc>
                <a:spcPts val="1817"/>
              </a:lnSpc>
              <a:spcBef>
                <a:spcPts val="1200"/>
              </a:spcBef>
            </a:pPr>
            <a:r>
              <a:rPr lang="es-ES" sz="1500" b="1" dirty="0" smtClean="0">
                <a:solidFill>
                  <a:srgbClr val="4F81BD">
                    <a:lumMod val="50000"/>
                  </a:srgbClr>
                </a:solidFill>
                <a:latin typeface="GillSans" panose="020B0602020204020204" pitchFamily="34" charset="0"/>
                <a:cs typeface="Avenir 85 Heavy"/>
              </a:rPr>
              <a:t>Competencies:</a:t>
            </a:r>
            <a:r>
              <a:rPr lang="es-ES" sz="1500" dirty="0" smtClean="0">
                <a:solidFill>
                  <a:srgbClr val="4F81BD">
                    <a:lumMod val="50000"/>
                  </a:srgbClr>
                </a:solidFill>
                <a:latin typeface="GillSans" panose="020B0602020204020204" pitchFamily="34" charset="0"/>
                <a:cs typeface="Avenir 85 Heavy"/>
              </a:rPr>
              <a:t> Linguistic Communication, Mathematic Competence and basic Competencies on science and technology, Digital Competencies, Learning to learn, Social and civic Competencies, entrepreneur spirit and cultural conscience and expressions.</a:t>
            </a:r>
          </a:p>
          <a:p>
            <a:pPr lvl="0" indent="-285750">
              <a:lnSpc>
                <a:spcPts val="1817"/>
              </a:lnSpc>
              <a:spcBef>
                <a:spcPts val="1200"/>
              </a:spcBef>
            </a:pPr>
            <a:r>
              <a:rPr lang="es-ES" sz="1500" b="1" dirty="0" smtClean="0">
                <a:solidFill>
                  <a:srgbClr val="4F81BD">
                    <a:lumMod val="50000"/>
                  </a:srgbClr>
                </a:solidFill>
                <a:latin typeface="GillSans" panose="020B0602020204020204" pitchFamily="34" charset="0"/>
                <a:cs typeface="Avenir 85 Heavy"/>
              </a:rPr>
              <a:t>Methodology:</a:t>
            </a:r>
            <a:r>
              <a:rPr lang="es-ES" sz="1500" dirty="0" smtClean="0">
                <a:solidFill>
                  <a:srgbClr val="4F81BD">
                    <a:lumMod val="50000"/>
                  </a:srgbClr>
                </a:solidFill>
                <a:latin typeface="GillSans" panose="020B0602020204020204" pitchFamily="34" charset="0"/>
                <a:cs typeface="Avenir 85 Heavy"/>
              </a:rPr>
              <a:t> it is focused on personal necessities and adapted to the different paces of learning.</a:t>
            </a:r>
          </a:p>
          <a:p>
            <a:pPr lvl="0" indent="-285750">
              <a:lnSpc>
                <a:spcPts val="1817"/>
              </a:lnSpc>
              <a:spcBef>
                <a:spcPts val="1200"/>
              </a:spcBef>
            </a:pPr>
            <a:r>
              <a:rPr lang="es-ES" sz="1500" b="1" dirty="0" smtClean="0">
                <a:solidFill>
                  <a:srgbClr val="4F81BD">
                    <a:lumMod val="50000"/>
                  </a:srgbClr>
                </a:solidFill>
                <a:latin typeface="GillSans" panose="020B0602020204020204" pitchFamily="34" charset="0"/>
                <a:cs typeface="Avenir 85 Heavy"/>
              </a:rPr>
              <a:t>Assessment:</a:t>
            </a:r>
            <a:r>
              <a:rPr lang="es-ES" sz="1500" dirty="0" smtClean="0">
                <a:solidFill>
                  <a:srgbClr val="4F81BD">
                    <a:lumMod val="50000"/>
                  </a:srgbClr>
                </a:solidFill>
                <a:latin typeface="GillSans" panose="020B0602020204020204" pitchFamily="34" charset="0"/>
                <a:cs typeface="Avenir 85 Heavy"/>
              </a:rPr>
              <a:t> continue and global, comprising the whole subjects.</a:t>
            </a:r>
            <a:br>
              <a:rPr lang="es-ES" sz="1500" dirty="0" smtClean="0">
                <a:solidFill>
                  <a:srgbClr val="4F81BD">
                    <a:lumMod val="50000"/>
                  </a:srgbClr>
                </a:solidFill>
                <a:latin typeface="GillSans" panose="020B0602020204020204" pitchFamily="34" charset="0"/>
                <a:cs typeface="Avenir 85 Heavy"/>
              </a:rPr>
            </a:br>
            <a:r>
              <a:rPr lang="es-ES" sz="1500" dirty="0" smtClean="0">
                <a:solidFill>
                  <a:srgbClr val="4F81BD">
                    <a:lumMod val="50000"/>
                  </a:srgbClr>
                </a:solidFill>
                <a:latin typeface="GillSans" panose="020B0602020204020204" pitchFamily="34" charset="0"/>
                <a:cs typeface="Avenir 85 Heavy"/>
              </a:rPr>
              <a:t>At the end of 3rd and 6th grades individual assessment will be made.</a:t>
            </a:r>
          </a:p>
          <a:p>
            <a:pPr lvl="0" indent="-285750">
              <a:lnSpc>
                <a:spcPts val="1817"/>
              </a:lnSpc>
              <a:spcBef>
                <a:spcPts val="1200"/>
              </a:spcBef>
            </a:pPr>
            <a:r>
              <a:rPr lang="es-ES" sz="1500" b="1" dirty="0" smtClean="0">
                <a:solidFill>
                  <a:srgbClr val="4F81BD">
                    <a:lumMod val="50000"/>
                  </a:srgbClr>
                </a:solidFill>
                <a:latin typeface="GillSans" panose="020B0602020204020204" pitchFamily="34" charset="0"/>
                <a:cs typeface="Avenir 85 Heavy"/>
              </a:rPr>
              <a:t>Promotion</a:t>
            </a:r>
            <a:r>
              <a:rPr lang="es-ES" sz="1500" dirty="0" smtClean="0">
                <a:solidFill>
                  <a:srgbClr val="4F81BD">
                    <a:lumMod val="50000"/>
                  </a:srgbClr>
                </a:solidFill>
                <a:latin typeface="GillSans" panose="020B0602020204020204" pitchFamily="34" charset="0"/>
                <a:cs typeface="Avenir 85 Heavy"/>
              </a:rPr>
              <a:t>: it is made according to the degree of acquisition of objectives and competencies.</a:t>
            </a:r>
            <a:br>
              <a:rPr lang="es-ES" sz="1500" dirty="0" smtClean="0">
                <a:solidFill>
                  <a:srgbClr val="4F81BD">
                    <a:lumMod val="50000"/>
                  </a:srgbClr>
                </a:solidFill>
                <a:latin typeface="GillSans" panose="020B0602020204020204" pitchFamily="34" charset="0"/>
                <a:cs typeface="Avenir 85 Heavy"/>
              </a:rPr>
            </a:br>
            <a:r>
              <a:rPr lang="es-ES" sz="1500" dirty="0" smtClean="0">
                <a:solidFill>
                  <a:srgbClr val="4F81BD">
                    <a:lumMod val="50000"/>
                  </a:srgbClr>
                </a:solidFill>
                <a:latin typeface="GillSans" panose="020B0602020204020204" pitchFamily="34" charset="0"/>
                <a:cs typeface="Avenir 85 Heavy"/>
              </a:rPr>
              <a:t>An academic year can only be repeated once with a specific plan of reinforcement.</a:t>
            </a:r>
          </a:p>
        </p:txBody>
      </p:sp>
      <p:sp>
        <p:nvSpPr>
          <p:cNvPr id="11" name="Título 1"/>
          <p:cNvSpPr>
            <a:spLocks noGrp="1"/>
          </p:cNvSpPr>
          <p:nvPr>
            <p:ph type="ctrTitle"/>
          </p:nvPr>
        </p:nvSpPr>
        <p:spPr>
          <a:xfrm>
            <a:off x="251520" y="496831"/>
            <a:ext cx="8658082" cy="915912"/>
          </a:xfrm>
        </p:spPr>
        <p:txBody>
          <a:bodyPr anchor="t"/>
          <a:lstStyle/>
          <a:p>
            <a:r>
              <a:rPr lang="es-ES_tradnl" b="1" dirty="0" err="1" smtClean="0">
                <a:latin typeface="GillSans" panose="020B0602020204020204" pitchFamily="34" charset="0"/>
                <a:cs typeface="Avenir LT 65 Medium"/>
              </a:rPr>
              <a:t>Elemmentary</a:t>
            </a:r>
            <a:r>
              <a:rPr lang="es-ES_tradnl" b="1" dirty="0" smtClean="0">
                <a:latin typeface="GillSans" panose="020B0602020204020204" pitchFamily="34" charset="0"/>
                <a:cs typeface="Avenir LT 65 Medium"/>
              </a:rPr>
              <a:t> </a:t>
            </a:r>
            <a:r>
              <a:rPr lang="es-ES_tradnl" b="1" dirty="0" err="1" smtClean="0">
                <a:latin typeface="GillSans" panose="020B0602020204020204" pitchFamily="34" charset="0"/>
                <a:cs typeface="Avenir LT 65 Medium"/>
              </a:rPr>
              <a:t>Education</a:t>
            </a:r>
            <a:endParaRPr lang="es-ES_tradnl"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617149"/>
            <a:ext cx="4024507" cy="4383227"/>
          </a:xfrm>
        </p:spPr>
        <p:txBody>
          <a:bodyPr wrap="square">
            <a:normAutofit/>
          </a:bodyPr>
          <a:lstStyle/>
          <a:p>
            <a:pPr lvl="0" indent="-285750" algn="l">
              <a:lnSpc>
                <a:spcPts val="1817"/>
              </a:lnSpc>
              <a:spcBef>
                <a:spcPts val="1200"/>
              </a:spcBef>
            </a:pPr>
            <a:r>
              <a:rPr lang="es-ES" sz="1400" b="1" dirty="0" smtClean="0">
                <a:latin typeface="GillSans" panose="020B0602020204020204" pitchFamily="34" charset="0"/>
              </a:rPr>
              <a:t>Compulsory and free.</a:t>
            </a:r>
          </a:p>
          <a:p>
            <a:pPr indent="-285750" algn="l">
              <a:lnSpc>
                <a:spcPts val="1817"/>
              </a:lnSpc>
              <a:spcBef>
                <a:spcPts val="1200"/>
              </a:spcBef>
            </a:pPr>
            <a:r>
              <a:rPr lang="es-ES" sz="1400" b="1" dirty="0" smtClean="0">
                <a:latin typeface="GillSans" panose="020B0602020204020204" pitchFamily="34" charset="0"/>
              </a:rPr>
              <a:t>From 12 to 16 years of age.</a:t>
            </a:r>
          </a:p>
          <a:p>
            <a:pPr indent="-285750" algn="l">
              <a:lnSpc>
                <a:spcPts val="1817"/>
              </a:lnSpc>
              <a:spcBef>
                <a:spcPts val="1200"/>
              </a:spcBef>
            </a:pPr>
            <a:r>
              <a:rPr lang="es-ES" sz="1400" dirty="0" smtClean="0">
                <a:latin typeface="GillSans" panose="020B0602020204020204" pitchFamily="34" charset="0"/>
              </a:rPr>
              <a:t>It is </a:t>
            </a:r>
            <a:r>
              <a:rPr lang="es-ES" sz="1400" b="1" dirty="0" smtClean="0">
                <a:latin typeface="GillSans" panose="020B0602020204020204" pitchFamily="34" charset="0"/>
              </a:rPr>
              <a:t>structured </a:t>
            </a:r>
            <a:r>
              <a:rPr lang="es-ES" sz="1400" dirty="0" smtClean="0">
                <a:latin typeface="GillSans" panose="020B0602020204020204" pitchFamily="34" charset="0"/>
              </a:rPr>
              <a:t>in four school years divided into two cycles. </a:t>
            </a:r>
          </a:p>
          <a:p>
            <a:pPr indent="-285750" algn="l">
              <a:lnSpc>
                <a:spcPts val="1817"/>
              </a:lnSpc>
              <a:spcBef>
                <a:spcPts val="1200"/>
              </a:spcBef>
              <a:buFont typeface="Arial"/>
              <a:buChar char="•"/>
            </a:pPr>
            <a:r>
              <a:rPr lang="es-ES" sz="1400" dirty="0" smtClean="0">
                <a:latin typeface="GillSans" panose="020B0602020204020204" pitchFamily="34" charset="0"/>
              </a:rPr>
              <a:t>First cycle: three school years (1st, 2nd, 3rd)</a:t>
            </a:r>
          </a:p>
          <a:p>
            <a:pPr indent="-285750" algn="l">
              <a:lnSpc>
                <a:spcPts val="1817"/>
              </a:lnSpc>
              <a:spcBef>
                <a:spcPts val="1200"/>
              </a:spcBef>
              <a:buFont typeface="Arial"/>
              <a:buChar char="•"/>
            </a:pPr>
            <a:r>
              <a:rPr lang="es-ES" sz="1400" dirty="0" smtClean="0">
                <a:latin typeface="GillSans" panose="020B0602020204020204" pitchFamily="34" charset="0"/>
              </a:rPr>
              <a:t>Second cycle: one school year (4th).</a:t>
            </a:r>
          </a:p>
          <a:p>
            <a:pPr indent="-285750" algn="l">
              <a:lnSpc>
                <a:spcPts val="1817"/>
              </a:lnSpc>
              <a:spcBef>
                <a:spcPts val="1200"/>
              </a:spcBef>
            </a:pPr>
            <a:r>
              <a:rPr lang="es-ES" sz="1400" b="1" dirty="0" smtClean="0">
                <a:latin typeface="GillSans" panose="020B0602020204020204" pitchFamily="34" charset="0"/>
              </a:rPr>
              <a:t>Purpose: </a:t>
            </a:r>
            <a:r>
              <a:rPr lang="es-ES" sz="1400" dirty="0" smtClean="0">
                <a:latin typeface="GillSans" panose="020B0602020204020204" pitchFamily="34" charset="0"/>
              </a:rPr>
              <a:t>To acquire the basic elements of culture: artistic, scientific and technological.</a:t>
            </a:r>
            <a:br>
              <a:rPr lang="es-ES" sz="1400" dirty="0" smtClean="0">
                <a:latin typeface="GillSans" panose="020B0602020204020204" pitchFamily="34" charset="0"/>
              </a:rPr>
            </a:br>
            <a:r>
              <a:rPr lang="es-ES" sz="1400" dirty="0" smtClean="0">
                <a:latin typeface="GillSans" panose="020B0602020204020204" pitchFamily="34" charset="0"/>
              </a:rPr>
              <a:t>It is organized according to the principles of education in common and attention to diversity. It emphasizes educational and professional tutoring.</a:t>
            </a:r>
          </a:p>
          <a:p>
            <a:pPr indent="-285750" algn="l">
              <a:lnSpc>
                <a:spcPts val="1817"/>
              </a:lnSpc>
              <a:spcBef>
                <a:spcPts val="1200"/>
              </a:spcBef>
            </a:pPr>
            <a:r>
              <a:rPr lang="es-ES" sz="1400" b="1" dirty="0" smtClean="0">
                <a:solidFill>
                  <a:srgbClr val="4F81BD">
                    <a:lumMod val="50000"/>
                  </a:srgbClr>
                </a:solidFill>
                <a:latin typeface="GillSans" panose="020B0602020204020204" pitchFamily="34" charset="0"/>
              </a:rPr>
              <a:t>Basic competences:</a:t>
            </a:r>
            <a:r>
              <a:rPr lang="es-ES" sz="1400" dirty="0" smtClean="0">
                <a:solidFill>
                  <a:srgbClr val="4F81BD">
                    <a:lumMod val="50000"/>
                  </a:srgbClr>
                </a:solidFill>
                <a:latin typeface="GillSans" panose="020B0602020204020204" pitchFamily="34" charset="0"/>
              </a:rPr>
              <a:t> they are the same as in Elementary Education.</a:t>
            </a:r>
          </a:p>
          <a:p>
            <a:pPr lvl="0" indent="-285750" algn="l">
              <a:lnSpc>
                <a:spcPts val="1817"/>
              </a:lnSpc>
              <a:spcBef>
                <a:spcPts val="1200"/>
              </a:spcBef>
            </a:pPr>
            <a:endParaRPr lang="es-ES" sz="1400" dirty="0" smtClean="0">
              <a:latin typeface="GillSans" panose="020B0602020204020204" pitchFamily="34" charset="0"/>
            </a:endParaRPr>
          </a:p>
          <a:p>
            <a:pPr lvl="0" indent="-285750" algn="l">
              <a:lnSpc>
                <a:spcPts val="1817"/>
              </a:lnSpc>
              <a:spcBef>
                <a:spcPts val="1200"/>
              </a:spcBef>
            </a:pPr>
            <a:endParaRPr lang="es-ES" sz="1400"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1627070"/>
            <a:ext cx="4024507" cy="4373306"/>
          </a:xfrm>
          <a:prstGeom prst="rect">
            <a:avLst/>
          </a:prstGeom>
        </p:spPr>
        <p:txBody>
          <a:bodyPr vert="horz" lIns="91440" tIns="45720" rIns="91440" bIns="45720" rtlCol="0">
            <a:noAutofit/>
          </a:bodyPr>
          <a:lstStyle/>
          <a:p>
            <a:pPr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Subjects: </a:t>
            </a:r>
            <a:r>
              <a:rPr lang="es-ES" sz="1400" dirty="0" smtClean="0">
                <a:solidFill>
                  <a:srgbClr val="4F81BD">
                    <a:lumMod val="50000"/>
                  </a:srgbClr>
                </a:solidFill>
                <a:latin typeface="GillSans" panose="020B0602020204020204" pitchFamily="34" charset="0"/>
                <a:cs typeface="Avenir 85 Heavy"/>
              </a:rPr>
              <a:t>core, specific and free elective subjects. In the second cycle we find the academic training targeted to Baccalaureate and applied teachings targeted to Vocational Training.</a:t>
            </a:r>
          </a:p>
          <a:p>
            <a:pPr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Assessment and promotion: </a:t>
            </a:r>
            <a:r>
              <a:rPr lang="es-ES" sz="1400" dirty="0" smtClean="0">
                <a:solidFill>
                  <a:srgbClr val="4F81BD">
                    <a:lumMod val="50000"/>
                  </a:srgbClr>
                </a:solidFill>
                <a:latin typeface="GillSans" panose="020B0602020204020204" pitchFamily="34" charset="0"/>
                <a:cs typeface="Avenir 85 Heavy"/>
              </a:rPr>
              <a:t>continue, formative and inclusive. Students promote when positive assessment is got in all the subject or negative in a maximum of two subjects.</a:t>
            </a:r>
            <a:r>
              <a:rPr lang="es-ES" sz="1400" b="1" dirty="0" smtClean="0">
                <a:solidFill>
                  <a:srgbClr val="4F81BD">
                    <a:lumMod val="50000"/>
                  </a:srgbClr>
                </a:solidFill>
                <a:latin typeface="GillSans" panose="020B0602020204020204" pitchFamily="34" charset="0"/>
                <a:cs typeface="Avenir 85 Heavy"/>
              </a:rPr>
              <a:t> </a:t>
            </a:r>
            <a:r>
              <a:rPr lang="es-ES" sz="1400" dirty="0" smtClean="0">
                <a:solidFill>
                  <a:srgbClr val="4F81BD">
                    <a:lumMod val="50000"/>
                  </a:srgbClr>
                </a:solidFill>
                <a:latin typeface="GillSans" panose="020B0602020204020204" pitchFamily="34" charset="0"/>
                <a:cs typeface="Avenir 85 Heavy"/>
              </a:rPr>
              <a:t/>
            </a:r>
            <a:br>
              <a:rPr lang="es-ES" sz="1400" dirty="0" smtClean="0">
                <a:solidFill>
                  <a:srgbClr val="4F81BD">
                    <a:lumMod val="50000"/>
                  </a:srgbClr>
                </a:solidFill>
                <a:latin typeface="GillSans" panose="020B0602020204020204" pitchFamily="34" charset="0"/>
                <a:cs typeface="Avenir 85 Heavy"/>
              </a:rPr>
            </a:br>
            <a:r>
              <a:rPr lang="es-ES" sz="1400" dirty="0" smtClean="0">
                <a:solidFill>
                  <a:srgbClr val="4F81BD">
                    <a:lumMod val="50000"/>
                  </a:srgbClr>
                </a:solidFill>
                <a:latin typeface="GillSans" panose="020B0602020204020204" pitchFamily="34" charset="0"/>
                <a:cs typeface="Avenir 85 Heavy"/>
              </a:rPr>
              <a:t>An academic year can only be repeated once and twice during the stage.</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Certificate: </a:t>
            </a:r>
            <a:r>
              <a:rPr lang="es-ES" sz="1400" dirty="0" smtClean="0">
                <a:solidFill>
                  <a:srgbClr val="4F81BD">
                    <a:lumMod val="50000"/>
                  </a:srgbClr>
                </a:solidFill>
                <a:latin typeface="GillSans" panose="020B0602020204020204" pitchFamily="34" charset="0"/>
                <a:cs typeface="Avenir 85 Heavy"/>
              </a:rPr>
              <a:t>Certificate on Compulsory Secondary Education.</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Prospects and connection with other studies: </a:t>
            </a:r>
            <a:r>
              <a:rPr lang="es-ES" sz="1400" dirty="0" smtClean="0">
                <a:solidFill>
                  <a:srgbClr val="4F81BD">
                    <a:lumMod val="50000"/>
                  </a:srgbClr>
                </a:solidFill>
                <a:latin typeface="GillSans" panose="020B0602020204020204" pitchFamily="34" charset="0"/>
                <a:cs typeface="Avenir 85 Heavy"/>
              </a:rPr>
              <a:t>access to Baccalaureate, middle grade of Professional Training and labor market.</a:t>
            </a:r>
            <a:r>
              <a:rPr lang="es-ES" sz="1400" b="1" dirty="0" smtClean="0">
                <a:solidFill>
                  <a:srgbClr val="4F81BD">
                    <a:lumMod val="50000"/>
                  </a:srgbClr>
                </a:solidFill>
                <a:latin typeface="GillSans" panose="020B0602020204020204" pitchFamily="34" charset="0"/>
                <a:cs typeface="Avenir 85 Heavy"/>
              </a:rPr>
              <a:t> </a:t>
            </a:r>
            <a:endParaRPr lang="es-ES" sz="1400" dirty="0" smtClean="0">
              <a:solidFill>
                <a:srgbClr val="4F81BD">
                  <a:lumMod val="50000"/>
                </a:srgbClr>
              </a:solidFill>
              <a:latin typeface="GillSans" panose="020B0602020204020204" pitchFamily="34" charset="0"/>
              <a:cs typeface="Avenir 85 Heavy"/>
            </a:endParaRPr>
          </a:p>
        </p:txBody>
      </p:sp>
      <p:sp>
        <p:nvSpPr>
          <p:cNvPr id="11" name="Título 1"/>
          <p:cNvSpPr>
            <a:spLocks noGrp="1"/>
          </p:cNvSpPr>
          <p:nvPr>
            <p:ph type="ctrTitle"/>
          </p:nvPr>
        </p:nvSpPr>
        <p:spPr>
          <a:xfrm>
            <a:off x="251520" y="496831"/>
            <a:ext cx="8658082" cy="915912"/>
          </a:xfrm>
        </p:spPr>
        <p:txBody>
          <a:bodyPr anchor="t"/>
          <a:lstStyle/>
          <a:p>
            <a:r>
              <a:rPr lang="es-ES_tradnl" sz="3800" b="1" dirty="0" err="1" smtClean="0">
                <a:latin typeface="GillSans" panose="020B0602020204020204" pitchFamily="34" charset="0"/>
                <a:cs typeface="Avenir LT 65 Medium"/>
              </a:rPr>
              <a:t>Compulsory</a:t>
            </a:r>
            <a:r>
              <a:rPr lang="es-ES_tradnl" sz="3800" b="1" dirty="0" smtClean="0">
                <a:latin typeface="GillSans" panose="020B0602020204020204" pitchFamily="34" charset="0"/>
                <a:cs typeface="Avenir LT 65 Medium"/>
              </a:rPr>
              <a:t> </a:t>
            </a:r>
            <a:r>
              <a:rPr lang="es-ES_tradnl" sz="3800" b="1" dirty="0" err="1" smtClean="0">
                <a:latin typeface="GillSans" panose="020B0602020204020204" pitchFamily="34" charset="0"/>
                <a:cs typeface="Avenir LT 65 Medium"/>
              </a:rPr>
              <a:t>Secondary</a:t>
            </a:r>
            <a:r>
              <a:rPr lang="es-ES_tradnl" sz="3800" b="1" dirty="0" smtClean="0">
                <a:latin typeface="GillSans" panose="020B0602020204020204" pitchFamily="34" charset="0"/>
                <a:cs typeface="Avenir LT 65 Medium"/>
              </a:rPr>
              <a:t> </a:t>
            </a:r>
            <a:r>
              <a:rPr lang="es-ES_tradnl" sz="3800" b="1" dirty="0" err="1" smtClean="0">
                <a:latin typeface="GillSans" panose="020B0602020204020204" pitchFamily="34" charset="0"/>
                <a:cs typeface="Avenir LT 65 Medium"/>
              </a:rPr>
              <a:t>Education</a:t>
            </a:r>
            <a:endParaRPr lang="es-ES_tradnl" sz="3800"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617149"/>
            <a:ext cx="4024507" cy="4383227"/>
          </a:xfrm>
        </p:spPr>
        <p:txBody>
          <a:bodyPr wrap="square">
            <a:normAutofit/>
          </a:bodyPr>
          <a:lstStyle/>
          <a:p>
            <a:pPr indent="-285750" algn="l">
              <a:lnSpc>
                <a:spcPts val="1817"/>
              </a:lnSpc>
              <a:spcBef>
                <a:spcPts val="1200"/>
              </a:spcBef>
            </a:pPr>
            <a:r>
              <a:rPr lang="es-ES" sz="1400" b="1" dirty="0" smtClean="0">
                <a:latin typeface="GillSans" panose="020B0602020204020204" pitchFamily="34" charset="0"/>
              </a:rPr>
              <a:t>Compulsory and free.</a:t>
            </a:r>
          </a:p>
          <a:p>
            <a:pPr indent="-285750" algn="l">
              <a:lnSpc>
                <a:spcPts val="1817"/>
              </a:lnSpc>
              <a:spcBef>
                <a:spcPts val="1200"/>
              </a:spcBef>
            </a:pPr>
            <a:r>
              <a:rPr lang="es-ES" sz="1400" dirty="0" smtClean="0">
                <a:latin typeface="GillSans" panose="020B0602020204020204" pitchFamily="34" charset="0"/>
              </a:rPr>
              <a:t>BPT cycles consists on two school years addressed to people who have not finished Compulsory Secondary Education and want to continue their learning towards a Vocational Training area. </a:t>
            </a:r>
          </a:p>
          <a:p>
            <a:pPr indent="-285750" algn="l">
              <a:lnSpc>
                <a:spcPts val="1817"/>
              </a:lnSpc>
              <a:spcBef>
                <a:spcPts val="1200"/>
              </a:spcBef>
            </a:pPr>
            <a:r>
              <a:rPr lang="es-ES" sz="1400" dirty="0" smtClean="0">
                <a:latin typeface="GillSans" panose="020B0602020204020204" pitchFamily="34" charset="0"/>
              </a:rPr>
              <a:t>Pedagogic features are adapted to specific characteristic of students. It encourages cooperative tasks, educational and professional tutoring.</a:t>
            </a:r>
          </a:p>
          <a:p>
            <a:pPr indent="-285750" algn="l">
              <a:lnSpc>
                <a:spcPts val="1817"/>
              </a:lnSpc>
              <a:spcBef>
                <a:spcPts val="1200"/>
              </a:spcBef>
            </a:pPr>
            <a:r>
              <a:rPr lang="es-ES" sz="1400" b="1" dirty="0" smtClean="0">
                <a:latin typeface="GillSans" panose="020B0602020204020204" pitchFamily="34" charset="0"/>
              </a:rPr>
              <a:t>Requirements: </a:t>
            </a:r>
            <a:r>
              <a:rPr lang="es-ES" sz="1400" dirty="0" smtClean="0">
                <a:latin typeface="GillSans" panose="020B0602020204020204" pitchFamily="34" charset="0"/>
              </a:rPr>
              <a:t>To be, at least, 15 years old and not older than 17; to have taken 3rd course of CSE. In some exceptional cases, access can be obtained just with the 2nd course of CSE, to have a recommendation from the teaching personal of CSE and legal tutors consent.</a:t>
            </a:r>
            <a:r>
              <a:rPr lang="es-ES" sz="1400" b="1" dirty="0" smtClean="0">
                <a:latin typeface="GillSans" panose="020B0602020204020204" pitchFamily="34" charset="0"/>
              </a:rPr>
              <a:t> </a:t>
            </a:r>
            <a:endParaRPr lang="es-ES" sz="1400" dirty="0" smtClean="0">
              <a:latin typeface="GillSans" panose="020B0602020204020204" pitchFamily="34" charset="0"/>
            </a:endParaRPr>
          </a:p>
          <a:p>
            <a:pPr lvl="0" indent="-285750" algn="l">
              <a:lnSpc>
                <a:spcPts val="1817"/>
              </a:lnSpc>
              <a:spcBef>
                <a:spcPts val="1200"/>
              </a:spcBef>
            </a:pPr>
            <a:endParaRPr lang="es-ES" sz="1400"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1627070"/>
            <a:ext cx="4024507" cy="4373306"/>
          </a:xfrm>
          <a:prstGeom prst="rect">
            <a:avLst/>
          </a:prstGeom>
        </p:spPr>
        <p:txBody>
          <a:bodyPr vert="horz" lIns="91440" tIns="45720" rIns="91440" bIns="45720" rtlCol="0">
            <a:noAutofit/>
          </a:bodyPr>
          <a:lstStyle/>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Areas: </a:t>
            </a:r>
            <a:r>
              <a:rPr lang="es-ES" sz="1400" dirty="0" smtClean="0">
                <a:solidFill>
                  <a:srgbClr val="4F81BD">
                    <a:lumMod val="50000"/>
                  </a:srgbClr>
                </a:solidFill>
                <a:latin typeface="GillSans" panose="020B0602020204020204" pitchFamily="34" charset="0"/>
                <a:cs typeface="Avenir 85 Heavy"/>
              </a:rPr>
              <a:t>they are associated to unit of competencies from the National Professional Qualifications Framework.</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Areas associated to common teaching aspects:</a:t>
            </a:r>
            <a:r>
              <a:rPr lang="es-ES" sz="1400" dirty="0" smtClean="0">
                <a:solidFill>
                  <a:srgbClr val="4F81BD">
                    <a:lumMod val="50000"/>
                  </a:srgbClr>
                </a:solidFill>
                <a:latin typeface="GillSans" panose="020B0602020204020204" pitchFamily="34" charset="0"/>
                <a:cs typeface="Avenir 85 Heavy"/>
              </a:rPr>
              <a:t> Communication and Social studies, applied science studies, apprenticeship in workplaces.</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Certificate:</a:t>
            </a:r>
            <a:r>
              <a:rPr lang="es-ES" sz="1400" dirty="0" smtClean="0">
                <a:solidFill>
                  <a:srgbClr val="4F81BD">
                    <a:lumMod val="50000"/>
                  </a:srgbClr>
                </a:solidFill>
                <a:latin typeface="GillSans" panose="020B0602020204020204" pitchFamily="34" charset="0"/>
                <a:cs typeface="Avenir 85 Heavy"/>
              </a:rPr>
              <a:t> Certificate on Basic Vocational Training and level 1 on professional qualification according to the National Professional Qualifications Framework.</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Prospects and connection with other studies:</a:t>
            </a:r>
            <a:r>
              <a:rPr lang="es-ES" sz="1400" dirty="0" smtClean="0">
                <a:solidFill>
                  <a:srgbClr val="4F81BD">
                    <a:lumMod val="50000"/>
                  </a:srgbClr>
                </a:solidFill>
                <a:latin typeface="GillSans" panose="020B0602020204020204" pitchFamily="34" charset="0"/>
                <a:cs typeface="Avenir 85 Heavy"/>
              </a:rPr>
              <a:t> middle grade of Professional Training.</a:t>
            </a:r>
            <a:r>
              <a:rPr lang="es-ES" sz="1400" b="1" dirty="0" smtClean="0">
                <a:solidFill>
                  <a:srgbClr val="4F81BD">
                    <a:lumMod val="50000"/>
                  </a:srgbClr>
                </a:solidFill>
                <a:latin typeface="GillSans" panose="020B0602020204020204" pitchFamily="34" charset="0"/>
                <a:cs typeface="Avenir 85 Heavy"/>
              </a:rPr>
              <a:t> </a:t>
            </a:r>
            <a:endParaRPr lang="es-ES" sz="1400" dirty="0" smtClean="0">
              <a:solidFill>
                <a:srgbClr val="4F81BD">
                  <a:lumMod val="50000"/>
                </a:srgbClr>
              </a:solidFill>
              <a:latin typeface="GillSans" panose="020B0602020204020204" pitchFamily="34" charset="0"/>
              <a:cs typeface="Avenir 85 Heavy"/>
            </a:endParaRPr>
          </a:p>
        </p:txBody>
      </p:sp>
      <p:sp>
        <p:nvSpPr>
          <p:cNvPr id="11" name="Título 1"/>
          <p:cNvSpPr>
            <a:spLocks noGrp="1"/>
          </p:cNvSpPr>
          <p:nvPr>
            <p:ph type="ctrTitle"/>
          </p:nvPr>
        </p:nvSpPr>
        <p:spPr>
          <a:xfrm>
            <a:off x="251520" y="496831"/>
            <a:ext cx="8658082" cy="915912"/>
          </a:xfrm>
        </p:spPr>
        <p:txBody>
          <a:bodyPr anchor="t"/>
          <a:lstStyle/>
          <a:p>
            <a:r>
              <a:rPr lang="es-ES_tradnl" sz="3800" b="1" dirty="0" smtClean="0">
                <a:latin typeface="GillSans" panose="020B0602020204020204" pitchFamily="34" charset="0"/>
                <a:cs typeface="Avenir LT 65 Medium"/>
              </a:rPr>
              <a:t>Basic </a:t>
            </a:r>
            <a:r>
              <a:rPr lang="es-ES_tradnl" sz="3800" b="1" dirty="0" err="1" smtClean="0">
                <a:latin typeface="GillSans" panose="020B0602020204020204" pitchFamily="34" charset="0"/>
                <a:cs typeface="Avenir LT 65 Medium"/>
              </a:rPr>
              <a:t>Vocational</a:t>
            </a:r>
            <a:r>
              <a:rPr lang="es-ES_tradnl" sz="3800" b="1" dirty="0" smtClean="0">
                <a:latin typeface="GillSans" panose="020B0602020204020204" pitchFamily="34" charset="0"/>
                <a:cs typeface="Avenir LT 65 Medium"/>
              </a:rPr>
              <a:t> Training</a:t>
            </a:r>
            <a:endParaRPr lang="es-ES_tradnl" sz="3800"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379045"/>
            <a:ext cx="4153487" cy="4383227"/>
          </a:xfrm>
        </p:spPr>
        <p:txBody>
          <a:bodyPr wrap="square">
            <a:normAutofit/>
          </a:bodyPr>
          <a:lstStyle/>
          <a:p>
            <a:pPr indent="-285750" algn="l">
              <a:lnSpc>
                <a:spcPts val="1817"/>
              </a:lnSpc>
              <a:spcBef>
                <a:spcPts val="1200"/>
              </a:spcBef>
            </a:pPr>
            <a:r>
              <a:rPr lang="es-ES" sz="1400" b="1" dirty="0" smtClean="0">
                <a:latin typeface="GillSans" panose="020B0602020204020204" pitchFamily="34" charset="0"/>
              </a:rPr>
              <a:t>Objectives:</a:t>
            </a:r>
            <a:r>
              <a:rPr lang="es-ES" sz="1400" dirty="0" smtClean="0">
                <a:latin typeface="GillSans" panose="020B0602020204020204" pitchFamily="34" charset="0"/>
              </a:rPr>
              <a:t> to be able to manipulate tools and to applied techniques that require minimum skills. To acquire those attitudes that allow students to adapt to current and future working situations and t take responsibilities in a certain work. </a:t>
            </a:r>
          </a:p>
          <a:p>
            <a:pPr indent="-285750" algn="l">
              <a:lnSpc>
                <a:spcPts val="1817"/>
              </a:lnSpc>
              <a:spcBef>
                <a:spcPts val="1200"/>
              </a:spcBef>
            </a:pPr>
            <a:r>
              <a:rPr lang="es-ES" sz="1400" b="1" dirty="0" smtClean="0">
                <a:latin typeface="GillSans" panose="020B0602020204020204" pitchFamily="34" charset="0"/>
              </a:rPr>
              <a:t>Access: </a:t>
            </a:r>
            <a:r>
              <a:rPr lang="es-ES" sz="1400" dirty="0" smtClean="0">
                <a:latin typeface="GillSans" panose="020B0602020204020204" pitchFamily="34" charset="0"/>
              </a:rPr>
              <a:t/>
            </a:r>
            <a:br>
              <a:rPr lang="es-ES" sz="1400" dirty="0" smtClean="0">
                <a:latin typeface="GillSans" panose="020B0602020204020204" pitchFamily="34" charset="0"/>
              </a:rPr>
            </a:br>
            <a:r>
              <a:rPr lang="es-ES" sz="1400" b="1" i="1" dirty="0" smtClean="0">
                <a:latin typeface="GillSans" panose="020B0602020204020204" pitchFamily="34" charset="0"/>
              </a:rPr>
              <a:t>Middle grade:</a:t>
            </a:r>
            <a:r>
              <a:rPr lang="es-ES" sz="1400" dirty="0" smtClean="0">
                <a:latin typeface="GillSans" panose="020B0602020204020204" pitchFamily="34" charset="0"/>
              </a:rPr>
              <a:t> </a:t>
            </a:r>
            <a:r>
              <a:rPr lang="es-ES" sz="1400" u="sng" dirty="0" smtClean="0">
                <a:latin typeface="GillSans" panose="020B0602020204020204" pitchFamily="34" charset="0"/>
              </a:rPr>
              <a:t>with an educational certificate</a:t>
            </a:r>
            <a:r>
              <a:rPr lang="es-ES" sz="1400" dirty="0" smtClean="0">
                <a:latin typeface="GillSans" panose="020B0602020204020204" pitchFamily="34" charset="0"/>
              </a:rPr>
              <a:t>: CSE Certificate or similar certificate, certificate on Basic Vocational training. </a:t>
            </a:r>
            <a:r>
              <a:rPr lang="es-ES" sz="1400" u="sng" dirty="0" smtClean="0">
                <a:latin typeface="GillSans" panose="020B0602020204020204" pitchFamily="34" charset="0"/>
              </a:rPr>
              <a:t>Without educational certificate</a:t>
            </a:r>
            <a:r>
              <a:rPr lang="es-ES" sz="1400" dirty="0" smtClean="0">
                <a:latin typeface="GillSans" panose="020B0602020204020204" pitchFamily="34" charset="0"/>
              </a:rPr>
              <a:t>: to have passed compulsory areas in an Elementary Professional Qualification Program, specific course to access Middle Vocational Cycle in a state school or an authorized private center or access test. </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742529" y="1388966"/>
            <a:ext cx="4147232" cy="4373306"/>
          </a:xfrm>
          <a:prstGeom prst="rect">
            <a:avLst/>
          </a:prstGeom>
        </p:spPr>
        <p:txBody>
          <a:bodyPr vert="horz" lIns="91440" tIns="45720" rIns="91440" bIns="45720" rtlCol="0">
            <a:noAutofit/>
          </a:bodyPr>
          <a:lstStyle/>
          <a:p>
            <a:pPr indent="-285750">
              <a:lnSpc>
                <a:spcPts val="1817"/>
              </a:lnSpc>
              <a:spcBef>
                <a:spcPts val="1200"/>
              </a:spcBef>
            </a:pPr>
            <a:r>
              <a:rPr lang="es-ES" sz="1400" b="1" i="1" dirty="0" smtClean="0">
                <a:solidFill>
                  <a:srgbClr val="4F81BD">
                    <a:lumMod val="50000"/>
                  </a:srgbClr>
                </a:solidFill>
                <a:latin typeface="GillSans" panose="020B0602020204020204" pitchFamily="34" charset="0"/>
                <a:cs typeface="Avenir 85 Heavy"/>
              </a:rPr>
              <a:t>Upper grade:</a:t>
            </a:r>
            <a:r>
              <a:rPr lang="es-ES" sz="1400" dirty="0" smtClean="0">
                <a:solidFill>
                  <a:srgbClr val="4F81BD">
                    <a:lumMod val="50000"/>
                  </a:srgbClr>
                </a:solidFill>
                <a:latin typeface="GillSans" panose="020B0602020204020204" pitchFamily="34" charset="0"/>
                <a:cs typeface="Avenir 85 Heavy"/>
              </a:rPr>
              <a:t> </a:t>
            </a:r>
            <a:r>
              <a:rPr lang="es-ES" sz="1400" u="sng" dirty="0" smtClean="0">
                <a:solidFill>
                  <a:srgbClr val="4F81BD">
                    <a:lumMod val="50000"/>
                  </a:srgbClr>
                </a:solidFill>
                <a:latin typeface="GillSans" panose="020B0602020204020204" pitchFamily="34" charset="0"/>
                <a:cs typeface="Avenir 85 Heavy"/>
              </a:rPr>
              <a:t>with an educational certificate</a:t>
            </a:r>
            <a:r>
              <a:rPr lang="es-ES" sz="1400" dirty="0" smtClean="0">
                <a:solidFill>
                  <a:srgbClr val="4F81BD">
                    <a:lumMod val="50000"/>
                  </a:srgbClr>
                </a:solidFill>
                <a:latin typeface="GillSans" panose="020B0602020204020204" pitchFamily="34" charset="0"/>
                <a:cs typeface="Avenir 85 Heavy"/>
              </a:rPr>
              <a:t>: Baccalaureate certificate or similar, Middle cycle certificate. </a:t>
            </a:r>
            <a:r>
              <a:rPr lang="es-ES" sz="1400" u="sng" dirty="0" smtClean="0">
                <a:solidFill>
                  <a:srgbClr val="4F81BD">
                    <a:lumMod val="50000"/>
                  </a:srgbClr>
                </a:solidFill>
                <a:latin typeface="GillSans" panose="020B0602020204020204" pitchFamily="34" charset="0"/>
                <a:cs typeface="Avenir 85 Heavy"/>
              </a:rPr>
              <a:t>Without educational certificate</a:t>
            </a:r>
            <a:r>
              <a:rPr lang="es-ES" sz="1400" dirty="0" smtClean="0">
                <a:solidFill>
                  <a:srgbClr val="4F81BD">
                    <a:lumMod val="50000"/>
                  </a:srgbClr>
                </a:solidFill>
                <a:latin typeface="GillSans" panose="020B0602020204020204" pitchFamily="34" charset="0"/>
                <a:cs typeface="Avenir 85 Heavy"/>
              </a:rPr>
              <a:t>: access test, Technical Middle cycle certificate plus course to access Upper Vocational Training Cycle.</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Areas:</a:t>
            </a:r>
            <a:r>
              <a:rPr lang="es-ES" sz="1400" dirty="0" smtClean="0">
                <a:solidFill>
                  <a:srgbClr val="4F81BD">
                    <a:lumMod val="50000"/>
                  </a:srgbClr>
                </a:solidFill>
                <a:latin typeface="GillSans" panose="020B0602020204020204" pitchFamily="34" charset="0"/>
                <a:cs typeface="Avenir 85 Heavy"/>
              </a:rPr>
              <a:t> they are associated to unit of competencies from the National Professional Qualifications Framework. Areas associated to professional skills and areas associated to training in workplaces.</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Certificate: </a:t>
            </a:r>
            <a:r>
              <a:rPr lang="es-ES" sz="1400" dirty="0" smtClean="0">
                <a:solidFill>
                  <a:srgbClr val="4F81BD">
                    <a:lumMod val="50000"/>
                  </a:srgbClr>
                </a:solidFill>
                <a:latin typeface="GillSans" panose="020B0602020204020204" pitchFamily="34" charset="0"/>
                <a:cs typeface="Avenir 85 Heavy"/>
              </a:rPr>
              <a:t>Technician.</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Prospects and connection with other studies:</a:t>
            </a:r>
            <a:r>
              <a:rPr lang="es-ES" sz="1400" dirty="0" smtClean="0">
                <a:solidFill>
                  <a:srgbClr val="4F81BD">
                    <a:lumMod val="50000"/>
                  </a:srgbClr>
                </a:solidFill>
                <a:latin typeface="GillSans" panose="020B0602020204020204" pitchFamily="34" charset="0"/>
                <a:cs typeface="Avenir 85 Heavy"/>
              </a:rPr>
              <a:t> any Middle or Upper Vocational Training cycles, Upper Vocational Training Cycles on arts or sports, Baccalaureate and University. </a:t>
            </a:r>
          </a:p>
        </p:txBody>
      </p:sp>
      <p:sp>
        <p:nvSpPr>
          <p:cNvPr id="11" name="Título 1"/>
          <p:cNvSpPr>
            <a:spLocks noGrp="1"/>
          </p:cNvSpPr>
          <p:nvPr>
            <p:ph type="ctrTitle"/>
          </p:nvPr>
        </p:nvSpPr>
        <p:spPr>
          <a:xfrm>
            <a:off x="251520" y="496831"/>
            <a:ext cx="8658082" cy="915912"/>
          </a:xfrm>
        </p:spPr>
        <p:txBody>
          <a:bodyPr anchor="t"/>
          <a:lstStyle/>
          <a:p>
            <a:r>
              <a:rPr lang="es-ES_tradnl" sz="2800" b="1" dirty="0" err="1" smtClean="0">
                <a:latin typeface="GillSans" panose="020B0602020204020204" pitchFamily="34" charset="0"/>
                <a:cs typeface="Avenir LT 65 Medium"/>
              </a:rPr>
              <a:t>Middle</a:t>
            </a:r>
            <a:r>
              <a:rPr lang="es-ES_tradnl" sz="2800" b="1" dirty="0" smtClean="0">
                <a:latin typeface="GillSans" panose="020B0602020204020204" pitchFamily="34" charset="0"/>
                <a:cs typeface="Avenir LT 65 Medium"/>
              </a:rPr>
              <a:t> </a:t>
            </a:r>
            <a:r>
              <a:rPr lang="es-ES_tradnl" sz="2800" b="1" dirty="0" err="1" smtClean="0">
                <a:latin typeface="GillSans" panose="020B0602020204020204" pitchFamily="34" charset="0"/>
                <a:cs typeface="Avenir LT 65 Medium"/>
              </a:rPr>
              <a:t>and</a:t>
            </a:r>
            <a:r>
              <a:rPr lang="es-ES_tradnl" sz="2800" b="1" dirty="0" smtClean="0">
                <a:latin typeface="GillSans" panose="020B0602020204020204" pitchFamily="34" charset="0"/>
                <a:cs typeface="Avenir LT 65 Medium"/>
              </a:rPr>
              <a:t> </a:t>
            </a:r>
            <a:r>
              <a:rPr lang="es-ES_tradnl" sz="2800" b="1" dirty="0" err="1" smtClean="0">
                <a:latin typeface="GillSans" panose="020B0602020204020204" pitchFamily="34" charset="0"/>
                <a:cs typeface="Avenir LT 65 Medium"/>
              </a:rPr>
              <a:t>Higher</a:t>
            </a:r>
            <a:r>
              <a:rPr lang="es-ES_tradnl" sz="2800" b="1" dirty="0" smtClean="0">
                <a:latin typeface="GillSans" panose="020B0602020204020204" pitchFamily="34" charset="0"/>
                <a:cs typeface="Avenir LT 65 Medium"/>
              </a:rPr>
              <a:t> </a:t>
            </a:r>
            <a:r>
              <a:rPr lang="es-ES_tradnl" sz="2800" b="1" dirty="0" err="1" smtClean="0">
                <a:latin typeface="GillSans" panose="020B0602020204020204" pitchFamily="34" charset="0"/>
                <a:cs typeface="Avenir LT 65 Medium"/>
              </a:rPr>
              <a:t>Vocational</a:t>
            </a:r>
            <a:r>
              <a:rPr lang="es-ES_tradnl" sz="2800" b="1" dirty="0" smtClean="0">
                <a:latin typeface="GillSans" panose="020B0602020204020204" pitchFamily="34" charset="0"/>
                <a:cs typeface="Avenir LT 65 Medium"/>
              </a:rPr>
              <a:t> Training </a:t>
            </a:r>
            <a:r>
              <a:rPr lang="es-ES_tradnl" sz="2800" b="1" dirty="0" err="1" smtClean="0">
                <a:latin typeface="GillSans" panose="020B0602020204020204" pitchFamily="34" charset="0"/>
                <a:cs typeface="Avenir LT 65 Medium"/>
              </a:rPr>
              <a:t>Cycles</a:t>
            </a:r>
            <a:endParaRPr lang="es-ES_tradnl" sz="2800"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617149"/>
            <a:ext cx="4024507" cy="4383227"/>
          </a:xfrm>
        </p:spPr>
        <p:txBody>
          <a:bodyPr>
            <a:normAutofit/>
          </a:bodyPr>
          <a:lstStyle/>
          <a:p>
            <a:pPr lvl="0" indent="-285750" algn="l">
              <a:lnSpc>
                <a:spcPts val="1817"/>
              </a:lnSpc>
              <a:spcBef>
                <a:spcPts val="1200"/>
              </a:spcBef>
            </a:pPr>
            <a:r>
              <a:rPr lang="es-ES" sz="1400" b="1" dirty="0" smtClean="0">
                <a:latin typeface="GillSans" panose="020B0602020204020204" pitchFamily="34" charset="0"/>
              </a:rPr>
              <a:t>Non-compulsory learning.</a:t>
            </a:r>
          </a:p>
          <a:p>
            <a:pPr lvl="0" indent="-285750" algn="l">
              <a:lnSpc>
                <a:spcPts val="1817"/>
              </a:lnSpc>
              <a:spcBef>
                <a:spcPts val="1200"/>
              </a:spcBef>
            </a:pPr>
            <a:r>
              <a:rPr lang="es-ES" sz="1400" b="1" dirty="0" smtClean="0">
                <a:latin typeface="GillSans" panose="020B0602020204020204" pitchFamily="34" charset="0"/>
              </a:rPr>
              <a:t>2 school years. </a:t>
            </a:r>
          </a:p>
          <a:p>
            <a:pPr indent="-285750" algn="l">
              <a:lnSpc>
                <a:spcPts val="1817"/>
              </a:lnSpc>
              <a:spcBef>
                <a:spcPts val="1200"/>
              </a:spcBef>
            </a:pPr>
            <a:r>
              <a:rPr lang="es-ES" sz="1400" b="1" dirty="0" smtClean="0">
                <a:latin typeface="GillSans" panose="020B0602020204020204" pitchFamily="34" charset="0"/>
              </a:rPr>
              <a:t>Aims: </a:t>
            </a:r>
            <a:r>
              <a:rPr lang="es-ES" sz="1400" dirty="0" smtClean="0">
                <a:latin typeface="GillSans" panose="020B0602020204020204" pitchFamily="34" charset="0"/>
              </a:rPr>
              <a:t>to provide students with a general training, favoring a higher personal and intellectual maturity, as well as a higher capacity to acquire wider knowledge and skills.</a:t>
            </a:r>
            <a:br>
              <a:rPr lang="es-ES" sz="1400" dirty="0" smtClean="0">
                <a:latin typeface="GillSans" panose="020B0602020204020204" pitchFamily="34" charset="0"/>
              </a:rPr>
            </a:br>
            <a:r>
              <a:rPr lang="es-ES" sz="1400" dirty="0" smtClean="0">
                <a:latin typeface="GillSans" panose="020B0602020204020204" pitchFamily="34" charset="0"/>
              </a:rPr>
              <a:t>To prepare students establishing the basis for further studies, targeted whether to university or vocational training.</a:t>
            </a:r>
            <a:br>
              <a:rPr lang="es-ES" sz="1400" dirty="0" smtClean="0">
                <a:latin typeface="GillSans" panose="020B0602020204020204" pitchFamily="34" charset="0"/>
              </a:rPr>
            </a:br>
            <a:r>
              <a:rPr lang="es-ES" sz="1400" dirty="0" smtClean="0">
                <a:latin typeface="GillSans" panose="020B0602020204020204" pitchFamily="34" charset="0"/>
              </a:rPr>
              <a:t>Tutoring students to portray their preferences and interests.</a:t>
            </a:r>
          </a:p>
          <a:p>
            <a:pPr indent="-285750" algn="l">
              <a:lnSpc>
                <a:spcPts val="1817"/>
              </a:lnSpc>
              <a:spcBef>
                <a:spcPts val="1200"/>
              </a:spcBef>
            </a:pPr>
            <a:r>
              <a:rPr lang="es-ES" sz="1400" b="1" dirty="0" smtClean="0">
                <a:latin typeface="GillSans" panose="020B0602020204020204" pitchFamily="34" charset="0"/>
              </a:rPr>
              <a:t>Access:</a:t>
            </a:r>
            <a:r>
              <a:rPr lang="es-ES" sz="1400" dirty="0" smtClean="0">
                <a:latin typeface="GillSans" panose="020B0602020204020204" pitchFamily="34" charset="0"/>
              </a:rPr>
              <a:t> Certificate on CSE, certificate on Technician on sport or arts and design.</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1627070"/>
            <a:ext cx="4024507" cy="4373306"/>
          </a:xfrm>
          <a:prstGeom prst="rect">
            <a:avLst/>
          </a:prstGeom>
        </p:spPr>
        <p:txBody>
          <a:bodyPr vert="horz" lIns="91440" tIns="45720" rIns="91440" bIns="45720" rtlCol="0">
            <a:noAutofit/>
          </a:bodyPr>
          <a:lstStyle/>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Categories: </a:t>
            </a:r>
            <a:r>
              <a:rPr lang="es-ES" sz="1400" dirty="0" smtClean="0">
                <a:solidFill>
                  <a:srgbClr val="4F81BD">
                    <a:lumMod val="50000"/>
                  </a:srgbClr>
                </a:solidFill>
                <a:latin typeface="GillSans" panose="020B0602020204020204" pitchFamily="34" charset="0"/>
                <a:cs typeface="Avenir 85 Heavy"/>
              </a:rPr>
              <a:t>Sciences, Arts and Social Studies, Art studies.</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Subjects: </a:t>
            </a:r>
            <a:r>
              <a:rPr lang="es-ES" sz="1400" u="sng" dirty="0" smtClean="0">
                <a:solidFill>
                  <a:srgbClr val="4F81BD">
                    <a:lumMod val="50000"/>
                  </a:srgbClr>
                </a:solidFill>
                <a:latin typeface="GillSans" panose="020B0602020204020204" pitchFamily="34" charset="0"/>
                <a:cs typeface="Avenir 85 Heavy"/>
              </a:rPr>
              <a:t>core subjects</a:t>
            </a:r>
            <a:r>
              <a:rPr lang="es-ES" sz="1400" dirty="0" smtClean="0">
                <a:solidFill>
                  <a:srgbClr val="4F81BD">
                    <a:lumMod val="50000"/>
                  </a:srgbClr>
                </a:solidFill>
                <a:latin typeface="GillSans" panose="020B0602020204020204" pitchFamily="34" charset="0"/>
                <a:cs typeface="Avenir 85 Heavy"/>
              </a:rPr>
              <a:t>: they give a general academic training to students; some of them vary according to the type of baccalaureate. </a:t>
            </a:r>
            <a:r>
              <a:rPr lang="es-ES" sz="1400" u="sng" dirty="0" smtClean="0">
                <a:solidFill>
                  <a:srgbClr val="4F81BD">
                    <a:lumMod val="50000"/>
                  </a:srgbClr>
                </a:solidFill>
                <a:latin typeface="GillSans" panose="020B0602020204020204" pitchFamily="34" charset="0"/>
                <a:cs typeface="Avenir 85 Heavy"/>
              </a:rPr>
              <a:t>Specifics subjects</a:t>
            </a:r>
            <a:r>
              <a:rPr lang="es-ES" sz="1400" dirty="0" smtClean="0">
                <a:solidFill>
                  <a:srgbClr val="4F81BD">
                    <a:lumMod val="50000"/>
                  </a:srgbClr>
                </a:solidFill>
                <a:latin typeface="GillSans" panose="020B0602020204020204" pitchFamily="34" charset="0"/>
                <a:cs typeface="Avenir 85 Heavy"/>
              </a:rPr>
              <a:t>: they allow students to delve into the chosen type of baccalaureate. Schools and educational administrations can set the curriculum; </a:t>
            </a:r>
            <a:r>
              <a:rPr lang="es-ES" sz="1400" u="sng" dirty="0" smtClean="0">
                <a:solidFill>
                  <a:srgbClr val="4F81BD">
                    <a:lumMod val="50000"/>
                  </a:srgbClr>
                </a:solidFill>
                <a:latin typeface="GillSans" panose="020B0602020204020204" pitchFamily="34" charset="0"/>
                <a:cs typeface="Avenir 85 Heavy"/>
              </a:rPr>
              <a:t>free elective subjetcs</a:t>
            </a:r>
            <a:r>
              <a:rPr lang="es-ES" sz="1400" dirty="0" smtClean="0">
                <a:solidFill>
                  <a:srgbClr val="4F81BD">
                    <a:lumMod val="50000"/>
                  </a:srgbClr>
                </a:solidFill>
                <a:latin typeface="GillSans" panose="020B0602020204020204" pitchFamily="34" charset="0"/>
                <a:cs typeface="Avenir 85 Heavy"/>
              </a:rPr>
              <a:t>.</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Prospects and connection with other studies: </a:t>
            </a:r>
            <a:r>
              <a:rPr lang="es-ES" sz="1400" dirty="0" smtClean="0">
                <a:solidFill>
                  <a:srgbClr val="4F81BD">
                    <a:lumMod val="50000"/>
                  </a:srgbClr>
                </a:solidFill>
                <a:latin typeface="GillSans" panose="020B0602020204020204" pitchFamily="34" charset="0"/>
                <a:cs typeface="Avenir 85 Heavy"/>
              </a:rPr>
              <a:t>Upper Vocational Training cycles, University (passing the access test), Upper Vocational Training Cycles on arts or sports (passing the access tests).</a:t>
            </a:r>
            <a:r>
              <a:rPr lang="es-ES" sz="1400" b="1" dirty="0" smtClean="0">
                <a:solidFill>
                  <a:srgbClr val="4F81BD">
                    <a:lumMod val="50000"/>
                  </a:srgbClr>
                </a:solidFill>
                <a:latin typeface="GillSans" panose="020B0602020204020204" pitchFamily="34" charset="0"/>
                <a:cs typeface="Avenir 85 Heavy"/>
              </a:rPr>
              <a:t> </a:t>
            </a:r>
            <a:endParaRPr lang="es-ES" sz="1400" dirty="0" smtClean="0">
              <a:solidFill>
                <a:srgbClr val="4F81BD">
                  <a:lumMod val="50000"/>
                </a:srgbClr>
              </a:solidFill>
              <a:latin typeface="GillSans" panose="020B0602020204020204" pitchFamily="34" charset="0"/>
              <a:cs typeface="Avenir 85 Heavy"/>
            </a:endParaRPr>
          </a:p>
        </p:txBody>
      </p:sp>
      <p:sp>
        <p:nvSpPr>
          <p:cNvPr id="11" name="Título 1"/>
          <p:cNvSpPr>
            <a:spLocks noGrp="1"/>
          </p:cNvSpPr>
          <p:nvPr>
            <p:ph type="ctrTitle"/>
          </p:nvPr>
        </p:nvSpPr>
        <p:spPr>
          <a:xfrm>
            <a:off x="251520" y="496831"/>
            <a:ext cx="8658082" cy="915912"/>
          </a:xfrm>
        </p:spPr>
        <p:txBody>
          <a:bodyPr anchor="t"/>
          <a:lstStyle/>
          <a:p>
            <a:r>
              <a:rPr lang="es-ES_tradnl" b="1" dirty="0" err="1" smtClean="0">
                <a:latin typeface="GillSans" panose="020B0602020204020204" pitchFamily="34" charset="0"/>
                <a:cs typeface="Avenir LT 65 Medium"/>
              </a:rPr>
              <a:t>Baccalaureate</a:t>
            </a:r>
            <a:endParaRPr lang="es-ES_tradnl"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b="1" dirty="0" smtClean="0">
                <a:latin typeface="GillSans" panose="020B0602020204020204" pitchFamily="34" charset="0"/>
                <a:cs typeface="Avenir LT 65 Medium"/>
              </a:rPr>
              <a:t>Universidad</a:t>
            </a:r>
            <a:endParaRPr lang="es-ES_tradnl" b="1" dirty="0">
              <a:latin typeface="GillSans" panose="020B0602020204020204" pitchFamily="34" charset="0"/>
              <a:cs typeface="Avenir LT 65 Medium"/>
            </a:endParaRPr>
          </a:p>
        </p:txBody>
      </p:sp>
      <p:sp>
        <p:nvSpPr>
          <p:cNvPr id="3" name="Subtítulo 2"/>
          <p:cNvSpPr>
            <a:spLocks noGrp="1"/>
          </p:cNvSpPr>
          <p:nvPr>
            <p:ph type="subTitle" idx="1"/>
          </p:nvPr>
        </p:nvSpPr>
        <p:spPr>
          <a:xfrm>
            <a:off x="241784" y="2084427"/>
            <a:ext cx="2704933" cy="4104456"/>
          </a:xfrm>
        </p:spPr>
        <p:txBody>
          <a:bodyPr>
            <a:normAutofit/>
          </a:bodyPr>
          <a:lstStyle/>
          <a:p>
            <a:pPr algn="l">
              <a:spcBef>
                <a:spcPts val="1200"/>
              </a:spcBef>
            </a:pPr>
            <a:r>
              <a:rPr lang="es-ES" sz="1800" b="1" dirty="0" smtClean="0">
                <a:latin typeface="GillSans" panose="020B0602020204020204" pitchFamily="34" charset="0"/>
              </a:rPr>
              <a:t>Degree</a:t>
            </a:r>
          </a:p>
          <a:p>
            <a:pPr algn="l">
              <a:spcBef>
                <a:spcPts val="1200"/>
              </a:spcBef>
            </a:pPr>
            <a:r>
              <a:rPr lang="es-ES" sz="1800" dirty="0" smtClean="0">
                <a:latin typeface="GillSans" panose="020B0602020204020204" pitchFamily="34" charset="0"/>
              </a:rPr>
              <a:t>It is a four school year university study. </a:t>
            </a:r>
          </a:p>
          <a:p>
            <a:pPr algn="l">
              <a:spcBef>
                <a:spcPts val="1200"/>
              </a:spcBef>
            </a:pPr>
            <a:r>
              <a:rPr lang="es-ES" sz="1800" dirty="0" smtClean="0">
                <a:latin typeface="GillSans" panose="020B0602020204020204" pitchFamily="34" charset="0"/>
              </a:rPr>
              <a:t>A University Degree is obtained. </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Subtítulo 2"/>
          <p:cNvSpPr txBox="1">
            <a:spLocks/>
          </p:cNvSpPr>
          <p:nvPr/>
        </p:nvSpPr>
        <p:spPr>
          <a:xfrm>
            <a:off x="3221842" y="2088010"/>
            <a:ext cx="2704933" cy="4104456"/>
          </a:xfrm>
          <a:prstGeom prst="rect">
            <a:avLst/>
          </a:prstGeom>
        </p:spPr>
        <p:txBody>
          <a:bodyPr vert="horz" lIns="91440" tIns="45720" rIns="91440" bIns="45720" rtlCol="0">
            <a:normAutofit/>
          </a:bodyPr>
          <a:lstStyle/>
          <a:p>
            <a:pPr lvl="0">
              <a:lnSpc>
                <a:spcPct val="90000"/>
              </a:lnSpc>
              <a:spcBef>
                <a:spcPts val="1200"/>
              </a:spcBef>
              <a:defRPr/>
            </a:pPr>
            <a:r>
              <a:rPr lang="es-ES" b="1" dirty="0" smtClean="0">
                <a:solidFill>
                  <a:schemeClr val="accent1">
                    <a:lumMod val="50000"/>
                  </a:schemeClr>
                </a:solidFill>
                <a:latin typeface="GillSans" panose="020B0602020204020204" pitchFamily="34" charset="0"/>
                <a:cs typeface="Avenir 85 Heavy"/>
              </a:rPr>
              <a:t>Master Degree</a:t>
            </a:r>
          </a:p>
          <a:p>
            <a:pPr lvl="0">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It is a post-degree program of one or two school years.</a:t>
            </a:r>
          </a:p>
          <a:p>
            <a:pPr lvl="0">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 A university degree is required or any other similar degree before 2010. </a:t>
            </a:r>
          </a:p>
          <a:p>
            <a:pPr lvl="0">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A Master Degree is obtained. </a:t>
            </a:r>
          </a:p>
        </p:txBody>
      </p:sp>
      <p:sp>
        <p:nvSpPr>
          <p:cNvPr id="12" name="Subtítulo 2"/>
          <p:cNvSpPr txBox="1">
            <a:spLocks/>
          </p:cNvSpPr>
          <p:nvPr/>
        </p:nvSpPr>
        <p:spPr>
          <a:xfrm>
            <a:off x="6158637" y="2088010"/>
            <a:ext cx="2704933" cy="4104456"/>
          </a:xfrm>
          <a:prstGeom prst="rect">
            <a:avLst/>
          </a:prstGeom>
        </p:spPr>
        <p:txBody>
          <a:bodyPr vert="horz" lIns="91440" tIns="45720" rIns="91440" bIns="45720" rtlCol="0">
            <a:normAutofit/>
          </a:bodyPr>
          <a:lstStyle/>
          <a:p>
            <a:pPr>
              <a:lnSpc>
                <a:spcPct val="90000"/>
              </a:lnSpc>
              <a:spcBef>
                <a:spcPts val="1200"/>
              </a:spcBef>
              <a:defRPr/>
            </a:pPr>
            <a:r>
              <a:rPr lang="es-ES" b="1" dirty="0" smtClean="0">
                <a:solidFill>
                  <a:schemeClr val="accent1">
                    <a:lumMod val="50000"/>
                  </a:schemeClr>
                </a:solidFill>
                <a:latin typeface="GillSans" panose="020B0602020204020204" pitchFamily="34" charset="0"/>
                <a:cs typeface="Avenir 85 Heavy"/>
              </a:rPr>
              <a:t>PhD Studies</a:t>
            </a:r>
          </a:p>
          <a:p>
            <a:pPr>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A post-degree program to which a Master Degree is required. </a:t>
            </a:r>
          </a:p>
          <a:p>
            <a:pPr>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A Master Diploma is obtained.</a:t>
            </a:r>
          </a:p>
        </p:txBody>
      </p:sp>
      <p:sp>
        <p:nvSpPr>
          <p:cNvPr id="13" name="Subtítulo 2"/>
          <p:cNvSpPr txBox="1">
            <a:spLocks/>
          </p:cNvSpPr>
          <p:nvPr/>
        </p:nvSpPr>
        <p:spPr>
          <a:xfrm>
            <a:off x="261628" y="1647893"/>
            <a:ext cx="8638052" cy="475237"/>
          </a:xfrm>
          <a:prstGeom prst="rect">
            <a:avLst/>
          </a:prstGeom>
        </p:spPr>
        <p:txBody>
          <a:bodyPr vert="horz" lIns="91440" tIns="45720" rIns="91440" bIns="45720" rtlCol="0">
            <a:normAutofit/>
          </a:bodyPr>
          <a:lstStyle/>
          <a:p>
            <a:pPr algn="ctr">
              <a:lnSpc>
                <a:spcPct val="90000"/>
              </a:lnSpc>
              <a:spcBef>
                <a:spcPts val="1200"/>
              </a:spcBef>
              <a:defRPr/>
            </a:pPr>
            <a:r>
              <a:rPr lang="es-ES" b="1" dirty="0" smtClean="0">
                <a:solidFill>
                  <a:schemeClr val="accent1">
                    <a:lumMod val="50000"/>
                  </a:schemeClr>
                </a:solidFill>
                <a:latin typeface="GillSans" panose="020B0602020204020204" pitchFamily="34" charset="0"/>
                <a:cs typeface="Avenir 85 Heavy"/>
              </a:rPr>
              <a:t>Three types of studies</a:t>
            </a:r>
            <a:endParaRPr kumimoji="0" lang="es-ES" sz="1800" b="0"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446473" y="2004074"/>
            <a:ext cx="8264698" cy="3996302"/>
          </a:xfrm>
        </p:spPr>
        <p:txBody>
          <a:bodyPr>
            <a:normAutofit/>
          </a:bodyPr>
          <a:lstStyle/>
          <a:p>
            <a:pPr indent="-285750" algn="l">
              <a:lnSpc>
                <a:spcPts val="2017"/>
              </a:lnSpc>
              <a:spcBef>
                <a:spcPts val="1200"/>
              </a:spcBef>
            </a:pPr>
            <a:r>
              <a:rPr lang="es-ES" sz="1800" b="1" dirty="0" smtClean="0">
                <a:latin typeface="GillSans" panose="020B0602020204020204" pitchFamily="34" charset="0"/>
              </a:rPr>
              <a:t>It belongs to Special Regime Education. </a:t>
            </a:r>
          </a:p>
          <a:p>
            <a:pPr lvl="0" indent="-285750" algn="l">
              <a:lnSpc>
                <a:spcPts val="2017"/>
              </a:lnSpc>
              <a:spcBef>
                <a:spcPts val="1200"/>
              </a:spcBef>
            </a:pPr>
            <a:r>
              <a:rPr lang="es-ES" sz="1800" dirty="0" smtClean="0">
                <a:latin typeface="GillSans" panose="020B0602020204020204" pitchFamily="34" charset="0"/>
              </a:rPr>
              <a:t>They are </a:t>
            </a:r>
            <a:r>
              <a:rPr lang="es-ES" sz="1800" b="1" dirty="0" smtClean="0">
                <a:latin typeface="GillSans" panose="020B0602020204020204" pitchFamily="34" charset="0"/>
              </a:rPr>
              <a:t>organized </a:t>
            </a:r>
            <a:r>
              <a:rPr lang="es-ES" sz="1800" dirty="0" smtClean="0">
                <a:latin typeface="GillSans" panose="020B0602020204020204" pitchFamily="34" charset="0"/>
              </a:rPr>
              <a:t>in two grades: Middle Vocational Training, Upper Vocational Training.</a:t>
            </a:r>
          </a:p>
          <a:p>
            <a:pPr lvl="0" indent="-285750" algn="l">
              <a:lnSpc>
                <a:spcPts val="2017"/>
              </a:lnSpc>
              <a:spcBef>
                <a:spcPts val="1200"/>
              </a:spcBef>
            </a:pPr>
            <a:r>
              <a:rPr lang="es-ES" sz="1800" dirty="0" smtClean="0">
                <a:latin typeface="GillSans" panose="020B0602020204020204" pitchFamily="34" charset="0"/>
              </a:rPr>
              <a:t>Teaching is </a:t>
            </a:r>
            <a:r>
              <a:rPr lang="es-ES" sz="1800" b="1" dirty="0" smtClean="0">
                <a:latin typeface="GillSans" panose="020B0602020204020204" pitchFamily="34" charset="0"/>
              </a:rPr>
              <a:t>organized </a:t>
            </a:r>
            <a:r>
              <a:rPr lang="es-ES" sz="1800" dirty="0" smtClean="0">
                <a:latin typeface="GillSans" panose="020B0602020204020204" pitchFamily="34" charset="0"/>
              </a:rPr>
              <a:t>in areas and modules of different duration.</a:t>
            </a:r>
          </a:p>
          <a:p>
            <a:pPr lvl="0" indent="-285750" algn="l">
              <a:lnSpc>
                <a:spcPts val="2017"/>
              </a:lnSpc>
              <a:spcBef>
                <a:spcPts val="1200"/>
              </a:spcBef>
            </a:pPr>
            <a:r>
              <a:rPr lang="es-ES" sz="1800" b="1" dirty="0" smtClean="0">
                <a:latin typeface="GillSans" panose="020B0602020204020204" pitchFamily="34" charset="0"/>
              </a:rPr>
              <a:t>Access:</a:t>
            </a:r>
            <a:r>
              <a:rPr lang="es-ES" sz="1800" dirty="0" smtClean="0">
                <a:latin typeface="GillSans" panose="020B0602020204020204" pitchFamily="34" charset="0"/>
              </a:rPr>
              <a:t> </a:t>
            </a:r>
            <a:r>
              <a:rPr lang="es-ES" sz="1800" u="sng" dirty="0" smtClean="0">
                <a:latin typeface="GillSans" panose="020B0602020204020204" pitchFamily="34" charset="0"/>
              </a:rPr>
              <a:t>Middle GRADE</a:t>
            </a:r>
            <a:r>
              <a:rPr lang="es-ES" sz="1800" dirty="0" smtClean="0">
                <a:latin typeface="GillSans" panose="020B0602020204020204" pitchFamily="34" charset="0"/>
              </a:rPr>
              <a:t>: Certificate on CSE; </a:t>
            </a:r>
            <a:r>
              <a:rPr lang="es-ES" sz="1800" u="sng" dirty="0" smtClean="0">
                <a:latin typeface="GillSans" panose="020B0602020204020204" pitchFamily="34" charset="0"/>
              </a:rPr>
              <a:t>Upper Grade</a:t>
            </a:r>
            <a:r>
              <a:rPr lang="es-ES" sz="1800" dirty="0" smtClean="0">
                <a:latin typeface="GillSans" panose="020B0602020204020204" pitchFamily="34" charset="0"/>
              </a:rPr>
              <a:t>: certificate on Sports Technician, Baccalaureate Certificate, university degree, access test.</a:t>
            </a:r>
          </a:p>
          <a:p>
            <a:pPr lvl="0" indent="-285750" algn="l">
              <a:lnSpc>
                <a:spcPts val="2017"/>
              </a:lnSpc>
              <a:spcBef>
                <a:spcPts val="1200"/>
              </a:spcBef>
            </a:pPr>
            <a:r>
              <a:rPr lang="es-ES" sz="1800" b="1" dirty="0" smtClean="0">
                <a:latin typeface="GillSans" panose="020B0602020204020204" pitchFamily="34" charset="0"/>
              </a:rPr>
              <a:t>Certificate:</a:t>
            </a:r>
            <a:r>
              <a:rPr lang="es-ES" sz="1800" dirty="0" smtClean="0">
                <a:latin typeface="GillSans" panose="020B0602020204020204" pitchFamily="34" charset="0"/>
              </a:rPr>
              <a:t> </a:t>
            </a:r>
            <a:r>
              <a:rPr lang="es-ES" sz="1800" u="sng" dirty="0" smtClean="0">
                <a:latin typeface="GillSans" panose="020B0602020204020204" pitchFamily="34" charset="0"/>
              </a:rPr>
              <a:t>Middle Grade</a:t>
            </a:r>
            <a:r>
              <a:rPr lang="es-ES" sz="1800" dirty="0" smtClean="0">
                <a:latin typeface="GillSans" panose="020B0602020204020204" pitchFamily="34" charset="0"/>
              </a:rPr>
              <a:t>: sport technician; </a:t>
            </a:r>
            <a:r>
              <a:rPr lang="es-ES" sz="1800" u="sng" dirty="0" smtClean="0">
                <a:latin typeface="GillSans" panose="020B0602020204020204" pitchFamily="34" charset="0"/>
              </a:rPr>
              <a:t>Upper Grade</a:t>
            </a:r>
            <a:r>
              <a:rPr lang="es-ES" sz="1800" dirty="0" smtClean="0">
                <a:latin typeface="GillSans" panose="020B0602020204020204" pitchFamily="34" charset="0"/>
              </a:rPr>
              <a:t>: Upper sports technician.</a:t>
            </a:r>
          </a:p>
          <a:p>
            <a:pPr lvl="0" indent="-285750" algn="l">
              <a:lnSpc>
                <a:spcPts val="2017"/>
              </a:lnSpc>
              <a:spcBef>
                <a:spcPts val="1200"/>
              </a:spcBef>
            </a:pPr>
            <a:r>
              <a:rPr lang="es-ES" sz="1800" b="1" dirty="0" smtClean="0">
                <a:latin typeface="GillSans" panose="020B0602020204020204" pitchFamily="34" charset="0"/>
              </a:rPr>
              <a:t>Prospects and connection with other studies:</a:t>
            </a:r>
            <a:r>
              <a:rPr lang="es-ES" sz="1800" dirty="0" smtClean="0">
                <a:latin typeface="GillSans" panose="020B0602020204020204" pitchFamily="34" charset="0"/>
              </a:rPr>
              <a:t> </a:t>
            </a:r>
            <a:r>
              <a:rPr lang="es-ES" sz="1800" u="sng" dirty="0" smtClean="0">
                <a:latin typeface="GillSans" panose="020B0602020204020204" pitchFamily="34" charset="0"/>
              </a:rPr>
              <a:t>Middle Grade</a:t>
            </a:r>
            <a:r>
              <a:rPr lang="es-ES" sz="1800" dirty="0" smtClean="0">
                <a:latin typeface="GillSans" panose="020B0602020204020204" pitchFamily="34" charset="0"/>
              </a:rPr>
              <a:t>: Baccalaureate; </a:t>
            </a:r>
            <a:r>
              <a:rPr lang="es-ES" sz="1800" u="sng" dirty="0" smtClean="0">
                <a:latin typeface="GillSans" panose="020B0602020204020204" pitchFamily="34" charset="0"/>
              </a:rPr>
              <a:t>Upper Grade</a:t>
            </a:r>
            <a:r>
              <a:rPr lang="es-ES" sz="1800" dirty="0" smtClean="0">
                <a:latin typeface="GillSans" panose="020B0602020204020204" pitchFamily="34" charset="0"/>
              </a:rPr>
              <a:t>: University studies (passing the access test).</a:t>
            </a:r>
            <a:endParaRPr lang="es-ES" sz="1800" dirty="0" smtClean="0">
              <a:solidFill>
                <a:srgbClr val="4F81BD">
                  <a:lumMod val="50000"/>
                </a:srgbClr>
              </a:solidFill>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Título 1"/>
          <p:cNvSpPr>
            <a:spLocks noGrp="1"/>
          </p:cNvSpPr>
          <p:nvPr>
            <p:ph type="ctrTitle"/>
          </p:nvPr>
        </p:nvSpPr>
        <p:spPr>
          <a:xfrm>
            <a:off x="251520" y="496831"/>
            <a:ext cx="8658082" cy="915912"/>
          </a:xfrm>
        </p:spPr>
        <p:txBody>
          <a:bodyPr anchor="t"/>
          <a:lstStyle/>
          <a:p>
            <a:r>
              <a:rPr lang="es-ES_tradnl" sz="4400" b="1" dirty="0" err="1" smtClean="0">
                <a:latin typeface="GillSans" panose="020B0602020204020204" pitchFamily="34" charset="0"/>
                <a:cs typeface="Avenir LT 65 Medium"/>
              </a:rPr>
              <a:t>Vocational</a:t>
            </a:r>
            <a:r>
              <a:rPr lang="es-ES_tradnl" sz="4400" b="1" dirty="0" smtClean="0">
                <a:latin typeface="GillSans" panose="020B0602020204020204" pitchFamily="34" charset="0"/>
                <a:cs typeface="Avenir LT 65 Medium"/>
              </a:rPr>
              <a:t> Training </a:t>
            </a:r>
            <a:r>
              <a:rPr lang="es-ES_tradnl" sz="4400" b="1" dirty="0" err="1" smtClean="0">
                <a:latin typeface="GillSans" panose="020B0602020204020204" pitchFamily="34" charset="0"/>
                <a:cs typeface="Avenir LT 65 Medium"/>
              </a:rPr>
              <a:t>on</a:t>
            </a:r>
            <a:r>
              <a:rPr lang="es-ES_tradnl" sz="4400" b="1" dirty="0" smtClean="0">
                <a:latin typeface="GillSans" panose="020B0602020204020204" pitchFamily="34" charset="0"/>
                <a:cs typeface="Avenir LT 65 Medium"/>
              </a:rPr>
              <a:t> Sports</a:t>
            </a:r>
            <a:endParaRPr lang="es-ES_tradnl" sz="4400"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446473" y="2004073"/>
            <a:ext cx="8264698" cy="3779961"/>
          </a:xfrm>
        </p:spPr>
        <p:txBody>
          <a:bodyPr>
            <a:noAutofit/>
          </a:bodyPr>
          <a:lstStyle/>
          <a:p>
            <a:pPr lvl="0" indent="-285750" algn="l">
              <a:lnSpc>
                <a:spcPts val="2620"/>
              </a:lnSpc>
              <a:spcBef>
                <a:spcPts val="1800"/>
              </a:spcBef>
            </a:pPr>
            <a:r>
              <a:rPr lang="es-ES" sz="1800" b="1" dirty="0" smtClean="0">
                <a:latin typeface="GillSans" panose="020B0602020204020204" pitchFamily="34" charset="0"/>
              </a:rPr>
              <a:t>It belongs to Special Regime Education.</a:t>
            </a:r>
          </a:p>
          <a:p>
            <a:pPr lvl="0" indent="-285750" algn="l">
              <a:lnSpc>
                <a:spcPts val="2620"/>
              </a:lnSpc>
              <a:spcBef>
                <a:spcPts val="1800"/>
              </a:spcBef>
            </a:pPr>
            <a:r>
              <a:rPr lang="es-ES" sz="1800" b="1" dirty="0" smtClean="0">
                <a:latin typeface="GillSans" panose="020B0602020204020204" pitchFamily="34" charset="0"/>
              </a:rPr>
              <a:t>Aims:</a:t>
            </a:r>
            <a:r>
              <a:rPr lang="es-ES" sz="1800" dirty="0" smtClean="0">
                <a:latin typeface="GillSans" panose="020B0602020204020204" pitchFamily="34" charset="0"/>
              </a:rPr>
              <a:t> to provide students with artistic quality training and to guarantee the qualification of future musicians, dancers, performers, visual arts and design professionals.</a:t>
            </a:r>
          </a:p>
          <a:p>
            <a:pPr lvl="0" indent="-285750" algn="l">
              <a:lnSpc>
                <a:spcPts val="2620"/>
              </a:lnSpc>
              <a:spcBef>
                <a:spcPts val="1800"/>
              </a:spcBef>
            </a:pPr>
            <a:r>
              <a:rPr lang="es-ES" sz="1800" b="1" dirty="0" smtClean="0">
                <a:latin typeface="GillSans" panose="020B0602020204020204" pitchFamily="34" charset="0"/>
              </a:rPr>
              <a:t>Include: </a:t>
            </a:r>
            <a:r>
              <a:rPr lang="es-ES" sz="1800" dirty="0" smtClean="0">
                <a:latin typeface="GillSans" panose="020B0602020204020204" pitchFamily="34" charset="0"/>
              </a:rPr>
              <a:t>elementary training on Music and Dance, professional training (Music and dances, as well as Middle and Upper Grade on Visual Arts and Design) and upper artistic training (Music, Dance, Performing Arts, Preservation and Restoration of Cultural Property, Design, Visual Arts, including Ceramics and Glass).</a:t>
            </a:r>
            <a:r>
              <a:rPr lang="es-ES" sz="1800" b="1" dirty="0" smtClean="0">
                <a:latin typeface="GillSans" panose="020B0602020204020204" pitchFamily="34" charset="0"/>
              </a:rPr>
              <a:t> </a:t>
            </a:r>
            <a:endParaRPr lang="es-ES" sz="1800" dirty="0" smtClean="0">
              <a:solidFill>
                <a:srgbClr val="4F81BD">
                  <a:lumMod val="50000"/>
                </a:srgbClr>
              </a:solidFill>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Título 1"/>
          <p:cNvSpPr>
            <a:spLocks noGrp="1"/>
          </p:cNvSpPr>
          <p:nvPr>
            <p:ph type="ctrTitle"/>
          </p:nvPr>
        </p:nvSpPr>
        <p:spPr>
          <a:xfrm>
            <a:off x="251520" y="496831"/>
            <a:ext cx="8658082" cy="915912"/>
          </a:xfrm>
        </p:spPr>
        <p:txBody>
          <a:bodyPr anchor="t"/>
          <a:lstStyle/>
          <a:p>
            <a:r>
              <a:rPr lang="es-ES_tradnl" sz="4400" b="1" dirty="0" err="1" smtClean="0">
                <a:solidFill>
                  <a:srgbClr val="4F81BD">
                    <a:lumMod val="50000"/>
                  </a:srgbClr>
                </a:solidFill>
                <a:latin typeface="GillSans" panose="020B0602020204020204" pitchFamily="34" charset="0"/>
                <a:cs typeface="Avenir LT 65 Medium"/>
              </a:rPr>
              <a:t>Vocational</a:t>
            </a:r>
            <a:r>
              <a:rPr lang="es-ES_tradnl" sz="4400" b="1" dirty="0" smtClean="0">
                <a:solidFill>
                  <a:srgbClr val="4F81BD">
                    <a:lumMod val="50000"/>
                  </a:srgbClr>
                </a:solidFill>
                <a:latin typeface="GillSans" panose="020B0602020204020204" pitchFamily="34" charset="0"/>
                <a:cs typeface="Avenir LT 65 Medium"/>
              </a:rPr>
              <a:t> Training </a:t>
            </a:r>
            <a:r>
              <a:rPr lang="es-ES_tradnl" sz="4400" b="1" dirty="0" err="1" smtClean="0">
                <a:solidFill>
                  <a:srgbClr val="4F81BD">
                    <a:lumMod val="50000"/>
                  </a:srgbClr>
                </a:solidFill>
                <a:latin typeface="GillSans" panose="020B0602020204020204" pitchFamily="34" charset="0"/>
                <a:cs typeface="Avenir LT 65 Medium"/>
              </a:rPr>
              <a:t>on</a:t>
            </a:r>
            <a:r>
              <a:rPr lang="es-ES_tradnl" sz="4400" b="1" dirty="0" smtClean="0">
                <a:solidFill>
                  <a:srgbClr val="4F81BD">
                    <a:lumMod val="50000"/>
                  </a:srgbClr>
                </a:solidFill>
                <a:latin typeface="GillSans" panose="020B0602020204020204" pitchFamily="34" charset="0"/>
                <a:cs typeface="Avenir LT 65 Medium"/>
              </a:rPr>
              <a:t> </a:t>
            </a:r>
            <a:r>
              <a:rPr lang="es-ES_tradnl" sz="4400" b="1" dirty="0" err="1" smtClean="0">
                <a:solidFill>
                  <a:srgbClr val="4F81BD">
                    <a:lumMod val="50000"/>
                  </a:srgbClr>
                </a:solidFill>
                <a:latin typeface="GillSans" panose="020B0602020204020204" pitchFamily="34" charset="0"/>
                <a:cs typeface="Avenir LT 65 Medium"/>
              </a:rPr>
              <a:t>Arts</a:t>
            </a:r>
            <a:endParaRPr lang="es-ES_tradnl"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446473" y="2004074"/>
            <a:ext cx="8264698" cy="3996302"/>
          </a:xfrm>
        </p:spPr>
        <p:txBody>
          <a:bodyPr>
            <a:normAutofit/>
          </a:bodyPr>
          <a:lstStyle/>
          <a:p>
            <a:pPr lvl="0" indent="-285750" algn="l">
              <a:lnSpc>
                <a:spcPts val="2017"/>
              </a:lnSpc>
              <a:spcBef>
                <a:spcPts val="1800"/>
              </a:spcBef>
            </a:pPr>
            <a:r>
              <a:rPr lang="es-ES" sz="1800" b="1" dirty="0" smtClean="0">
                <a:latin typeface="GillSans" panose="020B0602020204020204" pitchFamily="34" charset="0"/>
              </a:rPr>
              <a:t>They belong to Special Regime Education.</a:t>
            </a:r>
          </a:p>
          <a:p>
            <a:pPr lvl="0" indent="-285750" algn="l">
              <a:lnSpc>
                <a:spcPts val="2017"/>
              </a:lnSpc>
              <a:spcBef>
                <a:spcPts val="1800"/>
              </a:spcBef>
            </a:pPr>
            <a:r>
              <a:rPr lang="es-ES" sz="1800" dirty="0" smtClean="0">
                <a:latin typeface="GillSans" panose="020B0602020204020204" pitchFamily="34" charset="0"/>
              </a:rPr>
              <a:t>In Official Language Schools (OLS).</a:t>
            </a:r>
          </a:p>
          <a:p>
            <a:pPr lvl="0" indent="-285750" algn="l">
              <a:lnSpc>
                <a:spcPts val="2017"/>
              </a:lnSpc>
              <a:spcBef>
                <a:spcPts val="1800"/>
              </a:spcBef>
            </a:pPr>
            <a:r>
              <a:rPr lang="es-ES" sz="1800" b="1" dirty="0" smtClean="0">
                <a:latin typeface="GillSans" panose="020B0602020204020204" pitchFamily="34" charset="0"/>
              </a:rPr>
              <a:t>Aims: </a:t>
            </a:r>
            <a:r>
              <a:rPr lang="es-ES" sz="1800" dirty="0" smtClean="0">
                <a:latin typeface="GillSans" panose="020B0602020204020204" pitchFamily="34" charset="0"/>
              </a:rPr>
              <a:t>to improve students' proficiency on different languages, beyond the general studies of the education system.</a:t>
            </a:r>
            <a:br>
              <a:rPr lang="es-ES" sz="1800" dirty="0" smtClean="0">
                <a:latin typeface="GillSans" panose="020B0602020204020204" pitchFamily="34" charset="0"/>
              </a:rPr>
            </a:br>
            <a:r>
              <a:rPr lang="es-ES" sz="1800" dirty="0" smtClean="0">
                <a:latin typeface="GillSans" panose="020B0602020204020204" pitchFamily="34" charset="0"/>
              </a:rPr>
              <a:t>They are organized in three levels: basic, intermediate and upper.</a:t>
            </a:r>
          </a:p>
          <a:p>
            <a:pPr lvl="0" indent="-285750" algn="l">
              <a:lnSpc>
                <a:spcPts val="2017"/>
              </a:lnSpc>
              <a:spcBef>
                <a:spcPts val="1800"/>
              </a:spcBef>
            </a:pPr>
            <a:r>
              <a:rPr lang="es-ES" sz="1800" b="1" dirty="0" smtClean="0">
                <a:latin typeface="GillSans" panose="020B0602020204020204" pitchFamily="34" charset="0"/>
              </a:rPr>
              <a:t>Requirements:</a:t>
            </a:r>
            <a:r>
              <a:rPr lang="es-ES" sz="1800" dirty="0" smtClean="0">
                <a:latin typeface="GillSans" panose="020B0602020204020204" pitchFamily="34" charset="0"/>
              </a:rPr>
              <a:t> to be 16 years old or to be 14 years old in the case of a language different from that taken in Compulsory Secondary Education.</a:t>
            </a:r>
          </a:p>
          <a:p>
            <a:pPr lvl="0" indent="-285750" algn="l">
              <a:lnSpc>
                <a:spcPts val="2017"/>
              </a:lnSpc>
              <a:spcBef>
                <a:spcPts val="1800"/>
              </a:spcBef>
            </a:pPr>
            <a:r>
              <a:rPr lang="es-ES" sz="1800" b="1" dirty="0" smtClean="0">
                <a:latin typeface="GillSans" panose="020B0602020204020204" pitchFamily="34" charset="0"/>
              </a:rPr>
              <a:t>Diploma:</a:t>
            </a:r>
            <a:r>
              <a:rPr lang="es-ES" sz="1800" dirty="0" smtClean="0">
                <a:latin typeface="GillSans" panose="020B0602020204020204" pitchFamily="34" charset="0"/>
              </a:rPr>
              <a:t> Official Basic Level Diploma (A2), Intermediate (B1) and upper-intermediate (B2).</a:t>
            </a:r>
            <a:r>
              <a:rPr lang="es-ES" sz="1800" b="1" dirty="0" smtClean="0">
                <a:latin typeface="GillSans" panose="020B0602020204020204" pitchFamily="34" charset="0"/>
              </a:rPr>
              <a:t> </a:t>
            </a:r>
            <a:endParaRPr lang="es-ES" sz="1800" dirty="0" smtClean="0">
              <a:solidFill>
                <a:srgbClr val="4F81BD">
                  <a:lumMod val="50000"/>
                </a:srgbClr>
              </a:solidFill>
              <a:latin typeface="GillSans" panose="020B0602020204020204" pitchFamily="34" charset="0"/>
            </a:endParaRPr>
          </a:p>
          <a:p>
            <a:pPr lvl="0" indent="-285750" algn="l">
              <a:lnSpc>
                <a:spcPts val="2017"/>
              </a:lnSpc>
              <a:spcBef>
                <a:spcPts val="1800"/>
              </a:spcBef>
            </a:pPr>
            <a:endParaRPr lang="es-ES" sz="1800" dirty="0" smtClean="0">
              <a:solidFill>
                <a:srgbClr val="4F81BD">
                  <a:lumMod val="50000"/>
                </a:srgbClr>
              </a:solidFill>
              <a:latin typeface="GillSans" panose="020B0602020204020204" pitchFamily="34" charset="0"/>
            </a:endParaRPr>
          </a:p>
          <a:p>
            <a:pPr lvl="0" indent="-285750" algn="l">
              <a:lnSpc>
                <a:spcPts val="2017"/>
              </a:lnSpc>
              <a:spcBef>
                <a:spcPts val="1800"/>
              </a:spcBef>
            </a:pPr>
            <a:endParaRPr lang="es-ES" sz="1800"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Título 1"/>
          <p:cNvSpPr>
            <a:spLocks noGrp="1"/>
          </p:cNvSpPr>
          <p:nvPr>
            <p:ph type="ctrTitle"/>
          </p:nvPr>
        </p:nvSpPr>
        <p:spPr>
          <a:xfrm>
            <a:off x="251520" y="496831"/>
            <a:ext cx="8658082" cy="915912"/>
          </a:xfrm>
        </p:spPr>
        <p:txBody>
          <a:bodyPr anchor="t"/>
          <a:lstStyle/>
          <a:p>
            <a:r>
              <a:rPr lang="es-ES_tradnl" b="1" dirty="0" err="1" smtClean="0">
                <a:latin typeface="GillSans" panose="020B0602020204020204" pitchFamily="34" charset="0"/>
                <a:cs typeface="Avenir LT 65 Medium"/>
              </a:rPr>
              <a:t>Language</a:t>
            </a:r>
            <a:r>
              <a:rPr lang="es-ES_tradnl" b="1" dirty="0" smtClean="0">
                <a:latin typeface="GillSans" panose="020B0602020204020204" pitchFamily="34" charset="0"/>
                <a:cs typeface="Avenir LT 65 Medium"/>
              </a:rPr>
              <a:t> </a:t>
            </a:r>
            <a:r>
              <a:rPr lang="es-ES_tradnl" b="1" dirty="0" err="1" smtClean="0">
                <a:latin typeface="GillSans" panose="020B0602020204020204" pitchFamily="34" charset="0"/>
                <a:cs typeface="Avenir LT 65 Medium"/>
              </a:rPr>
              <a:t>Education</a:t>
            </a:r>
            <a:endParaRPr lang="es-ES_tradnl"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b="1" dirty="0" err="1" smtClean="0">
                <a:latin typeface="GillSans" panose="020B0602020204020204" pitchFamily="34" charset="0"/>
                <a:cs typeface="Avenir LT 65 Medium"/>
              </a:rPr>
              <a:t>Sources</a:t>
            </a:r>
            <a:endParaRPr lang="es-ES_tradnl" b="1" dirty="0">
              <a:latin typeface="GillSans" panose="020B0602020204020204" pitchFamily="34" charset="0"/>
              <a:cs typeface="Avenir LT 65 Medium"/>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Subtítulo 2"/>
          <p:cNvSpPr txBox="1">
            <a:spLocks/>
          </p:cNvSpPr>
          <p:nvPr/>
        </p:nvSpPr>
        <p:spPr>
          <a:xfrm>
            <a:off x="2817735" y="2425324"/>
            <a:ext cx="3542013" cy="1612587"/>
          </a:xfrm>
          <a:prstGeom prst="rect">
            <a:avLst/>
          </a:prstGeom>
        </p:spPr>
        <p:txBody>
          <a:bodyPr vert="horz" lIns="91440" tIns="45720" rIns="91440" bIns="45720" rtlCol="0">
            <a:normAutofit/>
          </a:bodyPr>
          <a:lstStyle/>
          <a:p>
            <a:pPr indent="-285750">
              <a:lnSpc>
                <a:spcPts val="1817"/>
              </a:lnSpc>
              <a:spcBef>
                <a:spcPts val="600"/>
              </a:spcBef>
              <a:defRPr/>
            </a:pPr>
            <a:r>
              <a:rPr lang="es-ES" dirty="0" smtClean="0">
                <a:solidFill>
                  <a:schemeClr val="accent1">
                    <a:lumMod val="50000"/>
                  </a:schemeClr>
                </a:solidFill>
                <a:latin typeface="GillSans" panose="020B0602020204020204" pitchFamily="34" charset="0"/>
                <a:cs typeface="Avenir 85 Heavy"/>
                <a:hlinkClick r:id="rId6"/>
              </a:rPr>
              <a:t>https://www.mecd.gob.es</a:t>
            </a:r>
            <a:endParaRPr lang="es-ES" dirty="0" smtClean="0">
              <a:solidFill>
                <a:schemeClr val="accent1">
                  <a:lumMod val="50000"/>
                </a:schemeClr>
              </a:solidFill>
              <a:latin typeface="GillSans" panose="020B0602020204020204" pitchFamily="34" charset="0"/>
              <a:cs typeface="Avenir 85 Heavy"/>
            </a:endParaRPr>
          </a:p>
          <a:p>
            <a:pPr indent="-285750">
              <a:lnSpc>
                <a:spcPts val="1817"/>
              </a:lnSpc>
              <a:spcBef>
                <a:spcPts val="600"/>
              </a:spcBef>
              <a:defRPr/>
            </a:pPr>
            <a:r>
              <a:rPr lang="es-ES" dirty="0" smtClean="0">
                <a:solidFill>
                  <a:schemeClr val="accent1">
                    <a:lumMod val="50000"/>
                  </a:schemeClr>
                </a:solidFill>
                <a:latin typeface="GillSans" panose="020B0602020204020204" pitchFamily="34" charset="0"/>
                <a:cs typeface="Avenir 85 Heavy"/>
                <a:hlinkClick r:id="rId7"/>
              </a:rPr>
              <a:t>http://www.educaweb.com</a:t>
            </a:r>
            <a:endParaRPr lang="es-ES" dirty="0" smtClean="0">
              <a:solidFill>
                <a:schemeClr val="accent1">
                  <a:lumMod val="50000"/>
                </a:schemeClr>
              </a:solidFill>
              <a:latin typeface="GillSans" panose="020B0602020204020204" pitchFamily="34" charset="0"/>
              <a:cs typeface="Avenir 85 Heavy"/>
            </a:endParaRPr>
          </a:p>
          <a:p>
            <a:pPr indent="-285750">
              <a:lnSpc>
                <a:spcPts val="1817"/>
              </a:lnSpc>
              <a:spcBef>
                <a:spcPts val="600"/>
              </a:spcBef>
              <a:defRPr/>
            </a:pPr>
            <a:r>
              <a:rPr lang="es-ES" dirty="0" smtClean="0">
                <a:solidFill>
                  <a:schemeClr val="accent1">
                    <a:lumMod val="50000"/>
                  </a:schemeClr>
                </a:solidFill>
                <a:latin typeface="GillSans" panose="020B0602020204020204" pitchFamily="34" charset="0"/>
                <a:cs typeface="Avenir 85 Heavy"/>
                <a:hlinkClick r:id="rId8"/>
              </a:rPr>
              <a:t>http://blog.mistercomparador.com</a:t>
            </a:r>
            <a:endParaRPr lang="es-ES" dirty="0" smtClean="0">
              <a:solidFill>
                <a:schemeClr val="accent1">
                  <a:lumMod val="50000"/>
                </a:schemeClr>
              </a:solidFill>
              <a:latin typeface="GillSans" panose="020B0602020204020204" pitchFamily="34" charset="0"/>
              <a:cs typeface="Avenir 85 Heavy"/>
            </a:endParaRPr>
          </a:p>
          <a:p>
            <a:pPr indent="-285750">
              <a:lnSpc>
                <a:spcPts val="1817"/>
              </a:lnSpc>
              <a:spcBef>
                <a:spcPts val="600"/>
              </a:spcBef>
              <a:defRPr/>
            </a:pPr>
            <a:endParaRPr lang="es-ES" dirty="0" smtClean="0">
              <a:solidFill>
                <a:schemeClr val="accent1">
                  <a:lumMod val="50000"/>
                </a:schemeClr>
              </a:solidFill>
              <a:latin typeface="GillSans" panose="020B0602020204020204" pitchFamily="34" charset="0"/>
              <a:cs typeface="Avenir 85 Heavy"/>
            </a:endParaRPr>
          </a:p>
        </p:txBody>
      </p:sp>
      <p:sp>
        <p:nvSpPr>
          <p:cNvPr id="14" name="Subtítulo 2"/>
          <p:cNvSpPr>
            <a:spLocks noGrp="1"/>
          </p:cNvSpPr>
          <p:nvPr>
            <p:ph type="subTitle" idx="1"/>
          </p:nvPr>
        </p:nvSpPr>
        <p:spPr>
          <a:xfrm>
            <a:off x="446473" y="5188768"/>
            <a:ext cx="8264698" cy="932588"/>
          </a:xfrm>
        </p:spPr>
        <p:txBody>
          <a:bodyPr>
            <a:noAutofit/>
          </a:bodyPr>
          <a:lstStyle/>
          <a:p>
            <a:pPr indent="-285750" algn="l">
              <a:lnSpc>
                <a:spcPts val="1760"/>
              </a:lnSpc>
              <a:spcBef>
                <a:spcPts val="1800"/>
              </a:spcBef>
            </a:pPr>
            <a:r>
              <a:rPr lang="es-ES" sz="1600" dirty="0" smtClean="0">
                <a:latin typeface="GillSans" panose="020B0602020204020204" pitchFamily="34" charset="0"/>
              </a:rPr>
              <a:t>This project has been funded with support from the European Commission.</a:t>
            </a:r>
            <a:br>
              <a:rPr lang="es-ES" sz="1600" dirty="0" smtClean="0">
                <a:latin typeface="GillSans" panose="020B0602020204020204" pitchFamily="34" charset="0"/>
              </a:rPr>
            </a:br>
            <a:r>
              <a:rPr lang="es-ES" sz="1600" smtClean="0">
                <a:latin typeface="GillSans" panose="020B0602020204020204" pitchFamily="34" charset="0"/>
              </a:rPr>
              <a:t>This publication [communication] reflects the views only of the author, and the Commission cannot be held responsible for any use which may be made of the information contained therein.	</a:t>
            </a:r>
            <a:endParaRPr lang="es-ES" sz="1600" dirty="0" smtClean="0">
              <a:latin typeface="GillSans" panose="020B0602020204020204" pitchFamily="34" charset="0"/>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476</TotalTime>
  <Words>1749</Words>
  <Application>Microsoft Office PowerPoint</Application>
  <PresentationFormat>Presentación en pantalla (4:3)</PresentationFormat>
  <Paragraphs>135</Paragraphs>
  <Slides>15</Slides>
  <Notes>1</Notes>
  <HiddenSlides>0</HiddenSlides>
  <MMClips>0</MMClips>
  <ScaleCrop>false</ScaleCrop>
  <HeadingPairs>
    <vt:vector size="4" baseType="variant">
      <vt:variant>
        <vt:lpstr>Plantilla de diseño</vt:lpstr>
      </vt:variant>
      <vt:variant>
        <vt:i4>1</vt:i4>
      </vt:variant>
      <vt:variant>
        <vt:lpstr>Títulos de diapositiva</vt:lpstr>
      </vt:variant>
      <vt:variant>
        <vt:i4>15</vt:i4>
      </vt:variant>
    </vt:vector>
  </HeadingPairs>
  <TitlesOfParts>
    <vt:vector size="16" baseType="lpstr">
      <vt:lpstr>Office Theme</vt:lpstr>
      <vt:lpstr>Diapositiva 1</vt:lpstr>
      <vt:lpstr>Spanish Educational System</vt:lpstr>
      <vt:lpstr>Principles</vt:lpstr>
      <vt:lpstr>Structure</vt:lpstr>
      <vt:lpstr>Pre-School Education</vt:lpstr>
      <vt:lpstr>Elemmentary Education</vt:lpstr>
      <vt:lpstr>Compulsory Secondary Education</vt:lpstr>
      <vt:lpstr>Basic Vocational Training</vt:lpstr>
      <vt:lpstr>Middle and Higher Vocational Training Cycles</vt:lpstr>
      <vt:lpstr>Baccalaureate</vt:lpstr>
      <vt:lpstr>Universidad</vt:lpstr>
      <vt:lpstr>Vocational Training on Sports</vt:lpstr>
      <vt:lpstr>Vocational Training on Arts</vt:lpstr>
      <vt:lpstr>Language Education</vt:lpstr>
      <vt:lpstr>Sources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Jose Antonio Sanchez Garcia</cp:lastModifiedBy>
  <cp:revision>91</cp:revision>
  <dcterms:created xsi:type="dcterms:W3CDTF">2017-06-17T15:12:25Z</dcterms:created>
  <dcterms:modified xsi:type="dcterms:W3CDTF">2017-06-17T15:13:28Z</dcterms:modified>
</cp:coreProperties>
</file>